
<file path=[Content_Types].xml><?xml version="1.0" encoding="utf-8"?>
<Types xmlns="http://schemas.openxmlformats.org/package/2006/content-types">
  <Override PartName="/ppt/slides/slide29.xml" ContentType="application/vnd.openxmlformats-officedocument.presentationml.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wmf" ContentType="image/x-wmf"/>
  <Override PartName="/ppt/notesSlides/notesSlide18.xml" ContentType="application/vnd.openxmlformats-officedocument.presentationml.notesSlide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notesSlides/notesSlide16.xml" ContentType="application/vnd.openxmlformats-officedocument.presentationml.notes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notesSlides/notesSlide14.xml" ContentType="application/vnd.openxmlformats-officedocument.presentationml.notesSlide+xml"/>
  <Override PartName="/ppt/notesSlides/notesSlide23.xml" ContentType="application/vnd.openxmlformats-officedocument.presentationml.notesSlide+xml"/>
  <Override PartName="/ppt/commentAuthors.xml" ContentType="application/vnd.openxmlformats-officedocument.presentationml.commentAuthors+xml"/>
  <Override PartName="/ppt/notesSlides/notesSlide9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Default Extension="bin" ContentType="application/vnd.openxmlformats-officedocument.oleObject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9.xml" ContentType="application/vnd.openxmlformats-officedocument.presentationml.notesSlid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Default Extension="jpeg" ContentType="image/jpeg"/>
  <Override PartName="/ppt/slideLayouts/slideLayout3.xml" ContentType="application/vnd.openxmlformats-officedocument.presentationml.slideLayout+xml"/>
  <Default Extension="emf" ContentType="image/x-emf"/>
  <Override PartName="/ppt/notesSlides/notesSlide17.xml" ContentType="application/vnd.openxmlformats-officedocument.presentationml.notesSlide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Layouts/slideLayout1.xml" ContentType="application/vnd.openxmlformats-officedocument.presentationml.slideLayout+xml"/>
  <Override PartName="/ppt/notesSlides/notesSlide15.xml" ContentType="application/vnd.openxmlformats-officedocument.presentationml.notesSlide+xml"/>
  <Override PartName="/ppt/notesSlides/notesSlide24.xml" ContentType="application/vnd.openxmlformats-officedocument.presentationml.notesSlide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notesSlides/notesSlide13.xml" ContentType="application/vnd.openxmlformats-officedocument.presentationml.notesSlide+xml"/>
  <Override PartName="/ppt/notesSlides/notesSlide22.xml" ContentType="application/vnd.openxmlformats-officedocument.presentationml.notesSlide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11.xml" ContentType="application/vnd.openxmlformats-officedocument.presentationml.notesSlide+xml"/>
  <Default Extension="vml" ContentType="application/vnd.openxmlformats-officedocument.vmlDrawing"/>
  <Override PartName="/ppt/notesSlides/notesSlide20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6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Layouts/slideLayout8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8"/>
  </p:notesMasterIdLst>
  <p:sldIdLst>
    <p:sldId id="293" r:id="rId2"/>
    <p:sldId id="259" r:id="rId3"/>
    <p:sldId id="275" r:id="rId4"/>
    <p:sldId id="267" r:id="rId5"/>
    <p:sldId id="269" r:id="rId6"/>
    <p:sldId id="257" r:id="rId7"/>
    <p:sldId id="270" r:id="rId8"/>
    <p:sldId id="274" r:id="rId9"/>
    <p:sldId id="273" r:id="rId10"/>
    <p:sldId id="281" r:id="rId11"/>
    <p:sldId id="276" r:id="rId12"/>
    <p:sldId id="277" r:id="rId13"/>
    <p:sldId id="278" r:id="rId14"/>
    <p:sldId id="280" r:id="rId15"/>
    <p:sldId id="282" r:id="rId16"/>
    <p:sldId id="279" r:id="rId17"/>
    <p:sldId id="284" r:id="rId18"/>
    <p:sldId id="285" r:id="rId19"/>
    <p:sldId id="286" r:id="rId20"/>
    <p:sldId id="287" r:id="rId21"/>
    <p:sldId id="283" r:id="rId22"/>
    <p:sldId id="289" r:id="rId23"/>
    <p:sldId id="290" r:id="rId24"/>
    <p:sldId id="291" r:id="rId25"/>
    <p:sldId id="292" r:id="rId26"/>
    <p:sldId id="295" r:id="rId27"/>
    <p:sldId id="296" r:id="rId28"/>
    <p:sldId id="297" r:id="rId29"/>
    <p:sldId id="298" r:id="rId30"/>
    <p:sldId id="299" r:id="rId31"/>
    <p:sldId id="300" r:id="rId32"/>
    <p:sldId id="301" r:id="rId33"/>
    <p:sldId id="302" r:id="rId34"/>
    <p:sldId id="303" r:id="rId35"/>
    <p:sldId id="304" r:id="rId36"/>
    <p:sldId id="305" r:id="rId37"/>
    <p:sldId id="306" r:id="rId38"/>
    <p:sldId id="307" r:id="rId39"/>
    <p:sldId id="308" r:id="rId40"/>
    <p:sldId id="260" r:id="rId41"/>
    <p:sldId id="261" r:id="rId42"/>
    <p:sldId id="264" r:id="rId43"/>
    <p:sldId id="265" r:id="rId44"/>
    <p:sldId id="266" r:id="rId45"/>
    <p:sldId id="263" r:id="rId46"/>
    <p:sldId id="262" r:id="rId47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yasoedov Alexander" initials="MA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="" xmlns:p14="http://schemas.microsoft.com/office/powerpoint/2010/main" val="0"/>
    </p:ext>
    <p:ext uri="{D31A062A-798A-4329-ABDD-BBA856620510}">
      <p14:defaultImageDpi xmlns=""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63982" autoAdjust="0"/>
  </p:normalViewPr>
  <p:slideViewPr>
    <p:cSldViewPr>
      <p:cViewPr>
        <p:scale>
          <a:sx n="66" d="100"/>
          <a:sy n="66" d="100"/>
        </p:scale>
        <p:origin x="-1824" y="-25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798" y="-102"/>
      </p:cViewPr>
      <p:guideLst>
        <p:guide orient="horz" pos="2880"/>
        <p:guide pos="2160"/>
      </p:guideLst>
    </p:cSldViewPr>
  </p:notes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2-18T17:09:13.740" idx="1">
    <p:pos x="508" y="1204"/>
    <p:text>ПЕРЕРАБОТАТЬ БОЛЕЕ НАГЛЯДНО!!!! ПОКАЗАТЬ ЧТО ХОЧУ РАССКАЗАТЬ!!!
</p:tex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9.wmf"/><Relationship Id="rId1" Type="http://schemas.openxmlformats.org/officeDocument/2006/relationships/image" Target="../media/image24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8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7.wmf"/><Relationship Id="rId2" Type="http://schemas.openxmlformats.org/officeDocument/2006/relationships/image" Target="../media/image56.wmf"/><Relationship Id="rId1" Type="http://schemas.openxmlformats.org/officeDocument/2006/relationships/image" Target="../media/image55.wmf"/><Relationship Id="rId4" Type="http://schemas.openxmlformats.org/officeDocument/2006/relationships/image" Target="../media/image58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1.wmf"/><Relationship Id="rId2" Type="http://schemas.openxmlformats.org/officeDocument/2006/relationships/image" Target="../media/image60.wmf"/><Relationship Id="rId1" Type="http://schemas.openxmlformats.org/officeDocument/2006/relationships/image" Target="../media/image59.wmf"/><Relationship Id="rId5" Type="http://schemas.openxmlformats.org/officeDocument/2006/relationships/image" Target="../media/image63.wmf"/><Relationship Id="rId4" Type="http://schemas.openxmlformats.org/officeDocument/2006/relationships/image" Target="../media/image62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4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9.wmf"/><Relationship Id="rId2" Type="http://schemas.openxmlformats.org/officeDocument/2006/relationships/image" Target="../media/image68.wmf"/><Relationship Id="rId1" Type="http://schemas.openxmlformats.org/officeDocument/2006/relationships/image" Target="../media/image6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6ADF5-90D6-4F89-937A-A25D979E0EA3}" type="datetimeFigureOut">
              <a:rPr lang="en-US" smtClean="0"/>
              <a:pPr/>
              <a:t>4/2/2014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32A28-FCE0-4BFA-8D7C-0EF8217108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="" xmlns:p14="http://schemas.microsoft.com/office/powerpoint/2010/main" val="10228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AE7EB78-308C-4A54-BE2A-2BB468C24568}" type="slidenum">
              <a:rPr lang="pl-PL" smtClean="0">
                <a:latin typeface="Times New Roman" pitchFamily="18" charset="0"/>
                <a:ea typeface="Arial Unicode MS" pitchFamily="34" charset="-128"/>
              </a:rPr>
              <a:pPr>
                <a:buFont typeface="Times New Roman" pitchFamily="18" charset="0"/>
                <a:buNone/>
              </a:pPr>
              <a:t>10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noFill/>
          <a:ln/>
        </p:spPr>
        <p:txBody>
          <a:bodyPr wrap="none" anchor="ctr"/>
          <a:lstStyle/>
          <a:p>
            <a:r>
              <a:rPr lang="en-US" dirty="0" err="1" smtClean="0">
                <a:latin typeface="Times New Roman" pitchFamily="18" charset="0"/>
              </a:rPr>
              <a:t>На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спутниковых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изображениях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солнечный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проявляется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как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яркая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полоса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близкая</a:t>
            </a:r>
            <a:r>
              <a:rPr lang="en-US" baseline="0" dirty="0" smtClean="0">
                <a:latin typeface="Times New Roman" pitchFamily="18" charset="0"/>
              </a:rPr>
              <a:t> к </a:t>
            </a:r>
            <a:r>
              <a:rPr lang="en-US" baseline="0" dirty="0" err="1" smtClean="0">
                <a:latin typeface="Times New Roman" pitchFamily="18" charset="0"/>
              </a:rPr>
              <a:t>линии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зеркального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отражения</a:t>
            </a:r>
            <a:r>
              <a:rPr lang="en-US" baseline="0" dirty="0" smtClean="0">
                <a:latin typeface="Times New Roman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>
                <a:latin typeface="Times New Roman" pitchFamily="18" charset="0"/>
              </a:rPr>
              <a:t>Здесь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представлены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псевдо-цветные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композиты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данных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прибора</a:t>
            </a:r>
            <a:r>
              <a:rPr lang="en-US" baseline="0" dirty="0" smtClean="0">
                <a:latin typeface="Times New Roman" pitchFamily="18" charset="0"/>
              </a:rPr>
              <a:t> MODIS</a:t>
            </a:r>
          </a:p>
          <a:p>
            <a:endParaRPr lang="en-US" baseline="0" dirty="0" smtClean="0">
              <a:latin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</a:rPr>
              <a:t>При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</a:rPr>
              <a:t>увеличени</a:t>
            </a:r>
            <a:r>
              <a:rPr lang="en-US" dirty="0" smtClean="0">
                <a:latin typeface="Times New Roman" pitchFamily="18" charset="0"/>
              </a:rPr>
              <a:t>и</a:t>
            </a:r>
            <a:r>
              <a:rPr lang="ru-RU" dirty="0" smtClean="0">
                <a:latin typeface="Times New Roman" pitchFamily="18" charset="0"/>
              </a:rPr>
              <a:t> скорости ветра блик становится более тусклым, при этм охватывает больший диапазон направлений</a:t>
            </a:r>
            <a:r>
              <a:rPr lang="en-US" dirty="0" smtClean="0">
                <a:latin typeface="Times New Roman" pitchFamily="18" charset="0"/>
              </a:rPr>
              <a:t>,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что</a:t>
            </a:r>
            <a:r>
              <a:rPr lang="en-US" baseline="0" dirty="0" smtClean="0">
                <a:latin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</a:rPr>
              <a:t>конечно</a:t>
            </a:r>
            <a:r>
              <a:rPr lang="en-US" baseline="0" dirty="0" smtClean="0">
                <a:latin typeface="Times New Roman" pitchFamily="18" charset="0"/>
              </a:rPr>
              <a:t> , </a:t>
            </a:r>
            <a:r>
              <a:rPr lang="en-US" baseline="0" dirty="0" err="1" smtClean="0">
                <a:latin typeface="Times New Roman" pitchFamily="18" charset="0"/>
              </a:rPr>
              <a:t>связано</a:t>
            </a:r>
            <a:r>
              <a:rPr lang="en-US" baseline="0" dirty="0" smtClean="0">
                <a:latin typeface="Times New Roman" pitchFamily="18" charset="0"/>
              </a:rPr>
              <a:t> с </a:t>
            </a:r>
            <a:r>
              <a:rPr lang="en-US" baseline="0" dirty="0" err="1" smtClean="0">
                <a:latin typeface="Times New Roman" pitchFamily="18" charset="0"/>
              </a:rPr>
              <a:t>изменением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среднеквадратичного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наклона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морской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поверхности</a:t>
            </a:r>
            <a:endParaRPr lang="ru-RU" dirty="0" smtClean="0">
              <a:latin typeface="Times New Roman" pitchFamily="18" charset="0"/>
            </a:endParaRPr>
          </a:p>
          <a:p>
            <a:endParaRPr lang="ru-RU" dirty="0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2489BDB-8A39-48B7-A331-F0654806E23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14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208" y="8685103"/>
            <a:ext cx="2969592" cy="4507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</a:pPr>
            <a:fld id="{C3A4DA74-F96E-4CCA-B3A4-FE0ADFBCC3E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>
                <a:tabLst>
                  <a:tab pos="0" algn="l"/>
                  <a:tab pos="400827" algn="l"/>
                  <a:tab pos="801654" algn="l"/>
                  <a:tab pos="1202482" algn="l"/>
                  <a:tab pos="1603309" algn="l"/>
                  <a:tab pos="2004136" algn="l"/>
                  <a:tab pos="2404963" algn="l"/>
                  <a:tab pos="2805791" algn="l"/>
                  <a:tab pos="3206618" algn="l"/>
                  <a:tab pos="3607445" algn="l"/>
                  <a:tab pos="4008272" algn="l"/>
                  <a:tab pos="4409100" algn="l"/>
                  <a:tab pos="4809927" algn="l"/>
                  <a:tab pos="5210754" algn="l"/>
                  <a:tab pos="5611581" algn="l"/>
                  <a:tab pos="6012409" algn="l"/>
                  <a:tab pos="6413236" algn="l"/>
                  <a:tab pos="6814063" algn="l"/>
                  <a:tab pos="7214890" algn="l"/>
                  <a:tab pos="7615718" algn="l"/>
                  <a:tab pos="8016545" algn="l"/>
                </a:tabLst>
              </a:pPr>
              <a:t>14</a:t>
            </a:fld>
            <a:endParaRPr 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round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fld id="{056DD3ED-799B-42FA-A3AA-A3922D85CE4A}" type="slidenum">
              <a:rPr lang="pl-PL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0050" algn="l"/>
                  <a:tab pos="800100" algn="l"/>
                  <a:tab pos="1201738" algn="l"/>
                  <a:tab pos="1601788" algn="l"/>
                  <a:tab pos="2003425" algn="l"/>
                  <a:tab pos="2403475" algn="l"/>
                  <a:tab pos="2805113" algn="l"/>
                  <a:tab pos="3205163" algn="l"/>
                  <a:tab pos="3606800" algn="l"/>
                  <a:tab pos="4006850" algn="l"/>
                  <a:tab pos="4408488" algn="l"/>
                  <a:tab pos="4808538" algn="l"/>
                  <a:tab pos="5210175" algn="l"/>
                  <a:tab pos="5610225" algn="l"/>
                  <a:tab pos="6011863" algn="l"/>
                  <a:tab pos="6411913" algn="l"/>
                  <a:tab pos="6813550" algn="l"/>
                  <a:tab pos="7213600" algn="l"/>
                  <a:tab pos="7615238" algn="l"/>
                  <a:tab pos="8015288" algn="l"/>
                </a:tabLst>
              </a:pPr>
              <a:t>22</a:t>
            </a:fld>
            <a:endParaRPr lang="pl-PL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1AEDB6-4420-411C-96F4-714E52B6F9FA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26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2DC126-4152-4F6C-9BD1-3049DC74E0C0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27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786" y="695135"/>
            <a:ext cx="4846108" cy="3425436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ru-RU" dirty="0" smtClean="0"/>
              <a:t>В настоящее время ряд спутниковых геофизических продуктов находится в открытом доступе</a:t>
            </a:r>
            <a:r>
              <a:rPr lang="en-US" dirty="0" smtClean="0"/>
              <a:t> </a:t>
            </a:r>
            <a:r>
              <a:rPr lang="en-US" dirty="0" err="1" smtClean="0"/>
              <a:t>благодаря</a:t>
            </a:r>
            <a:r>
              <a:rPr lang="en-US" dirty="0" smtClean="0"/>
              <a:t> </a:t>
            </a:r>
            <a:r>
              <a:rPr lang="en-US" dirty="0" err="1" smtClean="0"/>
              <a:t>международным</a:t>
            </a:r>
            <a:r>
              <a:rPr lang="en-US" dirty="0" smtClean="0"/>
              <a:t> </a:t>
            </a:r>
            <a:r>
              <a:rPr lang="en-US" dirty="0" err="1" smtClean="0"/>
              <a:t>центрам</a:t>
            </a:r>
            <a:r>
              <a:rPr lang="en-US" dirty="0" smtClean="0"/>
              <a:t> </a:t>
            </a:r>
            <a:r>
              <a:rPr lang="en-US" dirty="0" err="1" smtClean="0"/>
              <a:t>данных</a:t>
            </a:r>
            <a:r>
              <a:rPr lang="en-US" dirty="0" smtClean="0"/>
              <a:t> </a:t>
            </a:r>
            <a:r>
              <a:rPr lang="en-US" dirty="0" err="1" smtClean="0"/>
              <a:t>как</a:t>
            </a:r>
            <a:r>
              <a:rPr lang="en-US" dirty="0" smtClean="0"/>
              <a:t>: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PO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DAAC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– американский центр НАСА 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CERSAT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–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французский центр данных института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IFREMER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информационный портал спутниковых данных РГГМУ 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-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SATIN 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В то же время, перспективы развития исследований Земли из Космоса неизбежно требуют создания новых подходов и методов обработки, анализа и использования спутниковой информации.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6D79AAD-DDC8-4B53-AF14-666FB5B28F7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32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A35FF9E-E2C5-425A-8255-1EDDC7BA95A4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33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6385AB2-D866-4F43-82FE-24A87F634D5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35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защиту</a:t>
            </a:r>
            <a:r>
              <a:rPr lang="en-US" dirty="0" smtClean="0"/>
              <a:t> </a:t>
            </a:r>
            <a:r>
              <a:rPr lang="en-US" dirty="0" err="1" smtClean="0"/>
              <a:t>выносятся</a:t>
            </a:r>
            <a:r>
              <a:rPr lang="en-US" dirty="0" smtClean="0"/>
              <a:t> </a:t>
            </a:r>
            <a:r>
              <a:rPr lang="en-US" dirty="0" err="1" smtClean="0"/>
              <a:t>следующие</a:t>
            </a:r>
            <a:r>
              <a:rPr lang="en-US" dirty="0" smtClean="0"/>
              <a:t> </a:t>
            </a:r>
            <a:r>
              <a:rPr lang="en-US" dirty="0" err="1" smtClean="0"/>
              <a:t>положения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40</a:t>
            </a:fld>
            <a:endParaRPr 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Оптические методы исследования Земли являются наиболее развитыми и широко используемыми в оперативной практике</a:t>
            </a:r>
            <a:r>
              <a:rPr lang="en-US" dirty="0" smtClean="0"/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настоящее время на орбите Земли находится большое количество сканеров, работающих в оптическом диапазоне (например, сканеры MODIS на спутниках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Terra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Aqua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радиометры AVHRR на серии спутников NOAA).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Одно из основных применений данных оптических сканеров, - изучение «цвета» Океана (содержание фитопланктона и минеральной взвеси, биогеохимические характеристики), а также температуры его поверхности.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изучении оптических характеристик Океана, солнечная радиация, отраженная от морской поверхности, является шумом по отношению к радиации, рассеянной в верхнем слое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областях солнечного блика отражённая радиация составляет значительную часть регистрируемого излучения, что исключает возможность применения алгоритмов восстановления «цвета»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Существование солнечного блика приводит к тому, что огромная часть спутниковых сканерных данных (до 30%) не может быть использована в классических океанографических приложениях.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Области, где восстановление параметров цвета Океана по спутниковым данным невозможно, маскируются для конечного пользователя и, таким образом, «выбрасываются в мусорный ящик».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наглядности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какое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информации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выкидывается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приводится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ример маскировки областей поверхности океана, «засвеченных» солнечным бликом в данных сканера MODIS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Итак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сновная идея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работы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состоит в том, что отраженная солнечная радиация несёт информацию о характеристиках «шероховатости»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этом случае данные оптических сканеров могут быть использованы для исследования статистических характеристик ветрового волнения и их вариаций, вызванных различными океаническими процессами.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Актуальность данного исследования также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Предлагаемый подход, совместно с существующими радиолокационными (РЛ) методами наблюдения поверхности Океана, открывает новые возможности для мониторинга океанических явлений из Космоса по их поверхностным проявлениям.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Цель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исследования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разбита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на</a:t>
            </a:r>
            <a:r>
              <a:rPr lang="en-US" baseline="0" dirty="0" smtClean="0"/>
              <a:t> 2 </a:t>
            </a:r>
            <a:r>
              <a:rPr lang="en-US" baseline="0" dirty="0" err="1" smtClean="0"/>
              <a:t>составляющих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В </a:t>
            </a:r>
            <a:r>
              <a:rPr lang="en-US" baseline="0" dirty="0" err="1" smtClean="0"/>
              <a:t>первую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очередь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необходимо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создать</a:t>
            </a:r>
            <a:r>
              <a:rPr lang="en-US" baseline="0" dirty="0" smtClean="0"/>
              <a:t> </a:t>
            </a:r>
            <a:r>
              <a:rPr lang="ru-RU" dirty="0" smtClean="0"/>
              <a:t>метод исследования поверхности Океана по спутниковым изображениям солнечного блика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И </a:t>
            </a:r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вторую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применить</a:t>
            </a:r>
            <a:r>
              <a:rPr lang="en-US" baseline="0" dirty="0" smtClean="0"/>
              <a:t> </a:t>
            </a:r>
            <a:r>
              <a:rPr lang="ru-RU" dirty="0" smtClean="0"/>
              <a:t>это</a:t>
            </a:r>
            <a:r>
              <a:rPr lang="en-US" dirty="0" smtClean="0"/>
              <a:t>т</a:t>
            </a:r>
            <a:r>
              <a:rPr lang="en-US" baseline="0" dirty="0" smtClean="0"/>
              <a:t> </a:t>
            </a:r>
            <a:r>
              <a:rPr lang="ru-RU" dirty="0" smtClean="0"/>
              <a:t>метод для исследования нефтяных загрязнений и поверхностных проявлений динамических процессов в Океане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6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Чтобы</a:t>
            </a:r>
            <a:r>
              <a:rPr lang="en-US" dirty="0" smtClean="0"/>
              <a:t> </a:t>
            </a:r>
            <a:r>
              <a:rPr lang="en-US" dirty="0" err="1" smtClean="0"/>
              <a:t>достичь</a:t>
            </a:r>
            <a:r>
              <a:rPr lang="en-US" dirty="0" smtClean="0"/>
              <a:t> </a:t>
            </a:r>
            <a:r>
              <a:rPr lang="en-US" dirty="0" err="1" smtClean="0"/>
              <a:t>поставленной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цели</a:t>
            </a:r>
            <a:r>
              <a:rPr lang="en-US" baseline="0" dirty="0" smtClean="0"/>
              <a:t> </a:t>
            </a:r>
            <a:r>
              <a:rPr lang="en-US" dirty="0" err="1" smtClean="0"/>
              <a:t>решались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следующие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задачи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регистрируемому оптическими сканерами из космоса. Рассматриваются основные технические особенности приборов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Разработанный метод применяется к анализу данных спутниковых оптических спектрометров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Описываются разработанный алгоритм и программное обеспечение для восстановления СКН.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босновывается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положение,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качестве объекта исследования выбраны естественные нефтяные образования – грифоны и нефтяной разлив в результате взрыва на нефтяной платформе Дипвотор Хорайзон в Мексиканском заливе. Приводится совместный анализ полученных результатов с данными радиолокаторов с синтезированием апертуры (РСА), и раскрываются преимущества синергетического подхода в исследовании поверхностных сликов.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и 3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и 5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Как</a:t>
            </a:r>
            <a:r>
              <a:rPr lang="en-US" dirty="0" smtClean="0"/>
              <a:t> я </a:t>
            </a:r>
            <a:r>
              <a:rPr lang="en-US" dirty="0" err="1" smtClean="0"/>
              <a:t>уже</a:t>
            </a:r>
            <a:r>
              <a:rPr lang="en-US" dirty="0" smtClean="0"/>
              <a:t> </a:t>
            </a:r>
            <a:r>
              <a:rPr lang="en-US" dirty="0" err="1" smtClean="0"/>
              <a:t>отмечал</a:t>
            </a:r>
            <a:r>
              <a:rPr lang="en-US" dirty="0" smtClean="0"/>
              <a:t>,</a:t>
            </a:r>
            <a:r>
              <a:rPr lang="ru-RU" dirty="0" smtClean="0"/>
              <a:t> основные океанографические приложения оптических спутниковых данных связаны с изучением 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С одной стороны, отражённый от</a:t>
            </a:r>
            <a:r>
              <a:rPr lang="en-US" dirty="0" smtClean="0"/>
              <a:t> </a:t>
            </a:r>
            <a:r>
              <a:rPr lang="ru-RU" dirty="0" smtClean="0"/>
              <a:t>морской поверхности солнечный свет составляет основной вклад восходящей радиации и создаёт значительные трудности для разработчиков алгоритмов восстановления</a:t>
            </a:r>
          </a:p>
          <a:p>
            <a:r>
              <a:rPr lang="ru-RU" dirty="0" smtClean="0"/>
              <a:t>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Однако, в солнечном блике содержится ценная информация о статистических характеристиках шероховатости морской поверхности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Если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представим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невозмущённую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морскую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поверхность</a:t>
            </a:r>
            <a:r>
              <a:rPr lang="en-US" baseline="0" dirty="0" smtClean="0"/>
              <a:t>, </a:t>
            </a:r>
            <a:r>
              <a:rPr lang="en-US" i="0" baseline="0" dirty="0" err="1" smtClean="0"/>
              <a:t>то</a:t>
            </a:r>
            <a:r>
              <a:rPr lang="en-US" i="0" baseline="0" dirty="0" smtClean="0"/>
              <a:t> </a:t>
            </a:r>
            <a:r>
              <a:rPr lang="ru-RU" i="0" dirty="0" smtClean="0"/>
              <a:t>олнечный блик в середине дня б</a:t>
            </a:r>
            <a:r>
              <a:rPr lang="en-US" i="0" dirty="0" err="1" smtClean="0"/>
              <a:t>удет</a:t>
            </a:r>
            <a:r>
              <a:rPr lang="en-US" i="0" baseline="0" dirty="0" smtClean="0"/>
              <a:t> </a:t>
            </a:r>
            <a:r>
              <a:rPr lang="en-US" i="0" dirty="0" err="1" smtClean="0"/>
              <a:t>представлять</a:t>
            </a:r>
            <a:r>
              <a:rPr lang="en-US" i="0" dirty="0" smtClean="0"/>
              <a:t> </a:t>
            </a:r>
            <a:r>
              <a:rPr lang="en-US" i="0" dirty="0" err="1" smtClean="0"/>
              <a:t>собой</a:t>
            </a:r>
            <a:r>
              <a:rPr lang="ru-RU" i="0" dirty="0" smtClean="0"/>
              <a:t> симметричное яркое пятно</a:t>
            </a:r>
            <a:r>
              <a:rPr lang="en-US" i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Н</a:t>
            </a:r>
            <a:r>
              <a:rPr lang="ru-RU" i="0" dirty="0" smtClean="0"/>
              <a:t>о ветер, течения, слики и проходящие суда сформировали на морской поверхности множество уклонов, благодаря которым мы наблюдаем сложную картину зеркальных отражений – множество солнечных зайчиков, которые, сливаясь воедино, формируют </a:t>
            </a:r>
            <a:r>
              <a:rPr lang="en-US" i="0" dirty="0" err="1" smtClean="0"/>
              <a:t>сложную</a:t>
            </a:r>
            <a:r>
              <a:rPr lang="en-US" i="0" dirty="0" smtClean="0"/>
              <a:t> и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красивую</a:t>
            </a:r>
            <a:r>
              <a:rPr lang="en-US" i="0" baseline="0" dirty="0" smtClean="0"/>
              <a:t> </a:t>
            </a:r>
            <a:r>
              <a:rPr lang="ru-RU" i="0" dirty="0" smtClean="0"/>
              <a:t>картину</a:t>
            </a:r>
            <a:endParaRPr lang="en-US" i="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EF18-72CE-404F-8CC5-4C60D846BC1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02.04.2014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5" Type="http://schemas.openxmlformats.org/officeDocument/2006/relationships/oleObject" Target="../embeddings/oleObject2.bin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7.bin"/><Relationship Id="rId5" Type="http://schemas.openxmlformats.org/officeDocument/2006/relationships/oleObject" Target="../embeddings/oleObject6.bin"/><Relationship Id="rId4" Type="http://schemas.openxmlformats.org/officeDocument/2006/relationships/oleObject" Target="../embeddings/oleObject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3" Type="http://schemas.openxmlformats.org/officeDocument/2006/relationships/image" Target="../media/image31.png"/><Relationship Id="rId7" Type="http://schemas.openxmlformats.org/officeDocument/2006/relationships/oleObject" Target="../embeddings/oleObject8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oleObject" Target="../embeddings/oleObject10.bin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7" Type="http://schemas.openxmlformats.org/officeDocument/2006/relationships/oleObject" Target="../embeddings/oleObject11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oleObject" Target="../embeddings/oleObject15.bin"/><Relationship Id="rId5" Type="http://schemas.openxmlformats.org/officeDocument/2006/relationships/oleObject" Target="../embeddings/oleObject14.bin"/><Relationship Id="rId4" Type="http://schemas.openxmlformats.org/officeDocument/2006/relationships/oleObject" Target="../embeddings/oleObject13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oleObject" Target="../embeddings/oleObject19.bin"/><Relationship Id="rId5" Type="http://schemas.openxmlformats.org/officeDocument/2006/relationships/oleObject" Target="../embeddings/oleObject18.bin"/><Relationship Id="rId4" Type="http://schemas.openxmlformats.org/officeDocument/2006/relationships/oleObject" Target="../embeddings/oleObject17.bin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5" Type="http://schemas.openxmlformats.org/officeDocument/2006/relationships/oleObject" Target="../embeddings/oleObject21.bin"/><Relationship Id="rId4" Type="http://schemas.openxmlformats.org/officeDocument/2006/relationships/image" Target="../media/image66.jpe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5" Type="http://schemas.openxmlformats.org/officeDocument/2006/relationships/oleObject" Target="../embeddings/oleObject24.bin"/><Relationship Id="rId4" Type="http://schemas.openxmlformats.org/officeDocument/2006/relationships/oleObject" Target="../embeddings/oleObject23.bin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2.jpeg"/><Relationship Id="rId5" Type="http://schemas.openxmlformats.org/officeDocument/2006/relationships/image" Target="../media/image66.jpeg"/><Relationship Id="rId4" Type="http://schemas.openxmlformats.org/officeDocument/2006/relationships/image" Target="../media/image70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1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7.png"/><Relationship Id="rId5" Type="http://schemas.openxmlformats.org/officeDocument/2006/relationships/image" Target="../media/image76.jpeg"/><Relationship Id="rId4" Type="http://schemas.openxmlformats.org/officeDocument/2006/relationships/image" Target="../media/image75.jpe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://syntool.solab.rshu.ru/" TargetMode="External"/><Relationship Id="rId2" Type="http://schemas.openxmlformats.org/officeDocument/2006/relationships/hyperlink" Target="http://satin.rshu.ru/" TargetMode="Externa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5800" y="1720900"/>
            <a:ext cx="7772400" cy="1250900"/>
          </a:xfrm>
        </p:spPr>
        <p:txBody>
          <a:bodyPr>
            <a:noAutofit/>
          </a:bodyPr>
          <a:lstStyle/>
          <a:p>
            <a:r>
              <a:rPr lang="ru-RU" sz="2400" b="1" dirty="0" smtClean="0"/>
              <a:t>Солне</a:t>
            </a:r>
            <a:r>
              <a:rPr lang="en-US" sz="2400" b="1" dirty="0" smtClean="0"/>
              <a:t>ч</a:t>
            </a:r>
            <a:r>
              <a:rPr lang="ru-RU" sz="2400" b="1" dirty="0" smtClean="0"/>
              <a:t>ный блик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ru-RU" sz="2400" b="1" dirty="0" smtClean="0"/>
              <a:t>как «инструмент» исследования </a:t>
            </a:r>
            <a:r>
              <a:rPr lang="en-US" sz="2400" b="1" dirty="0" smtClean="0"/>
              <a:t>О</a:t>
            </a:r>
            <a:r>
              <a:rPr lang="ru-RU" sz="2400" b="1" dirty="0" smtClean="0"/>
              <a:t>кеана из </a:t>
            </a:r>
            <a:r>
              <a:rPr lang="en-US" sz="2400" b="1" dirty="0" smtClean="0"/>
              <a:t>К</a:t>
            </a:r>
            <a:r>
              <a:rPr lang="ru-RU" sz="2400" b="1" dirty="0" smtClean="0"/>
              <a:t>осмоса</a:t>
            </a:r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4732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Специальность 25.00.28 – </a:t>
            </a:r>
            <a:r>
              <a:rPr lang="ru-RU" dirty="0" smtClean="0">
                <a:solidFill>
                  <a:schemeClr val="tx1"/>
                </a:solidFill>
              </a:rPr>
              <a:t>Океанология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Диссертация </a:t>
            </a:r>
            <a:r>
              <a:rPr lang="ru-RU" dirty="0">
                <a:solidFill>
                  <a:schemeClr val="tx1"/>
                </a:solidFill>
              </a:rPr>
              <a:t>на соискание ученой степени</a:t>
            </a:r>
          </a:p>
          <a:p>
            <a:r>
              <a:rPr lang="ru-RU" dirty="0">
                <a:solidFill>
                  <a:schemeClr val="tx1"/>
                </a:solidFill>
              </a:rPr>
              <a:t>кандидата </a:t>
            </a:r>
            <a:r>
              <a:rPr lang="ru-RU" dirty="0" smtClean="0">
                <a:solidFill>
                  <a:schemeClr val="tx1"/>
                </a:solidFill>
              </a:rPr>
              <a:t>физико-математических </a:t>
            </a:r>
            <a:r>
              <a:rPr lang="ru-RU" dirty="0">
                <a:solidFill>
                  <a:schemeClr val="tx1"/>
                </a:solidFill>
              </a:rPr>
              <a:t>наук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380" y="188640"/>
            <a:ext cx="76652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Российский Государственный Гидрометеорологический Университет</a:t>
            </a:r>
          </a:p>
          <a:p>
            <a:pPr algn="ctr">
              <a:lnSpc>
                <a:spcPct val="80000"/>
              </a:lnSpc>
            </a:pP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Лаборатория Спутниковой Океанографии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512000" y="650305"/>
            <a:ext cx="61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286000" y="13207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b="1" dirty="0">
                <a:latin typeface="+mj-lt"/>
              </a:rPr>
              <a:t>Мясоедов Александр </a:t>
            </a:r>
            <a:r>
              <a:rPr lang="ru-RU" sz="2000" b="1" dirty="0" smtClean="0">
                <a:latin typeface="+mj-lt"/>
              </a:rPr>
              <a:t>Германович</a:t>
            </a:r>
            <a:endParaRPr lang="en-US" sz="2000" b="1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283968" y="500562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2000" dirty="0"/>
              <a:t>Научный руководитель:</a:t>
            </a:r>
          </a:p>
          <a:p>
            <a:pPr algn="r"/>
            <a:r>
              <a:rPr lang="ru-RU" sz="2000" dirty="0"/>
              <a:t>доктор физико-математических наук,</a:t>
            </a:r>
          </a:p>
          <a:p>
            <a:pPr algn="r"/>
            <a:r>
              <a:rPr lang="ru-RU" sz="2000" dirty="0"/>
              <a:t>профессор </a:t>
            </a:r>
            <a:r>
              <a:rPr lang="ru-RU" sz="2000" dirty="0" smtClean="0"/>
              <a:t>Кудрявцев В.Н.</a:t>
            </a:r>
            <a:endParaRPr lang="en-US" sz="2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45406" y="6093296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Санкт-Петербург – </a:t>
            </a:r>
            <a:r>
              <a:rPr lang="en-US" sz="2000" dirty="0" smtClean="0"/>
              <a:t>24.04.</a:t>
            </a:r>
            <a:r>
              <a:rPr lang="ru-RU" sz="2000" dirty="0" smtClean="0"/>
              <a:t>201</a:t>
            </a:r>
            <a:r>
              <a:rPr lang="en-US" sz="2000" dirty="0" smtClean="0"/>
              <a:t>4</a:t>
            </a:r>
            <a:endParaRPr lang="en-US" sz="2000" dirty="0"/>
          </a:p>
        </p:txBody>
      </p:sp>
    </p:spTree>
    <p:extLst>
      <p:ext uri="{BB962C8B-B14F-4D97-AF65-F5344CB8AC3E}">
        <p14:creationId xmlns="" xmlns:p14="http://schemas.microsoft.com/office/powerpoint/2010/main" val="376496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5203" anchor="ctr"/>
          <a:lstStyle/>
          <a:p>
            <a:pPr marL="0" indent="0" algn="ctr">
              <a:spcAft>
                <a:spcPct val="0"/>
              </a:spcAft>
              <a:defRPr/>
            </a:pPr>
            <a:r>
              <a:rPr lang="pl-PL" sz="4000" b="1" dirty="0" smtClean="0"/>
              <a:t>Блик на </a:t>
            </a:r>
            <a:r>
              <a:rPr lang="ru-RU" sz="4000" b="1" dirty="0" smtClean="0"/>
              <a:t>снимках </a:t>
            </a:r>
            <a:r>
              <a:rPr lang="pl-PL" sz="4000" b="1" dirty="0" smtClean="0"/>
              <a:t>MODIS</a:t>
            </a: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55725"/>
            <a:ext cx="2882900" cy="5248275"/>
          </a:xfrm>
        </p:spPr>
        <p:txBody>
          <a:bodyPr tIns="25602" anchor="t">
            <a:normAutofit fontScale="92500" lnSpcReduction="10000"/>
          </a:bodyPr>
          <a:lstStyle/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На спутниковых снимках прибора </a:t>
            </a:r>
            <a:r>
              <a:rPr lang="en-US" sz="2200" b="1" dirty="0" smtClean="0">
                <a:solidFill>
                  <a:schemeClr val="tx1"/>
                </a:solidFill>
                <a:latin typeface="Lucida Sans Unicode" pitchFamily="34" charset="0"/>
              </a:rPr>
              <a:t>MODIS</a:t>
            </a: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 блик проявляется как яркая полоса, близкая к линии зеркального отражения.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endParaRPr lang="ru-RU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С увеличением скорости ветра блик становится более тусклым, при этм охватывает больший диапазон направлений.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>
              <a:spcAft>
                <a:spcPts val="1293"/>
              </a:spcAft>
              <a:defRPr/>
            </a:pPr>
            <a:endParaRPr lang="ru-RU" sz="2900" dirty="0" smtClean="0">
              <a:solidFill>
                <a:schemeClr val="tx1"/>
              </a:solidFill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5717160" y="1265894"/>
            <a:ext cx="319824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4">
            <a:lum bright="30000" contrast="40000"/>
          </a:blip>
          <a:srcRect/>
          <a:stretch>
            <a:fillRect/>
          </a:stretch>
        </p:blipFill>
        <p:spPr bwMode="auto">
          <a:xfrm>
            <a:off x="3601800" y="4795704"/>
            <a:ext cx="5132160" cy="19442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7800" y="1265894"/>
            <a:ext cx="232848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3270731" y="4416945"/>
            <a:ext cx="2349958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 algn="r"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Средиземное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море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6044041" y="6391391"/>
            <a:ext cx="19095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Мыс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Игольный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5685480" y="4416944"/>
            <a:ext cx="251660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Мексиканский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залив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79500" y="542925"/>
            <a:ext cx="6985000" cy="4278313"/>
            <a:chOff x="1830" y="2146"/>
            <a:chExt cx="8545" cy="5378"/>
          </a:xfrm>
        </p:grpSpPr>
        <p:grpSp>
          <p:nvGrpSpPr>
            <p:cNvPr id="3" name="Group 85"/>
            <p:cNvGrpSpPr>
              <a:grpSpLocks/>
            </p:cNvGrpSpPr>
            <p:nvPr/>
          </p:nvGrpSpPr>
          <p:grpSpPr bwMode="auto">
            <a:xfrm>
              <a:off x="1946" y="5564"/>
              <a:ext cx="2277" cy="204"/>
              <a:chOff x="1946" y="14014"/>
              <a:chExt cx="2277" cy="204"/>
            </a:xfrm>
          </p:grpSpPr>
          <p:sp>
            <p:nvSpPr>
              <p:cNvPr id="6232" name="Freeform 93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3" name="Freeform 92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4" name="Freeform 91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90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6" name="Freeform 89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88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8" name="Freeform 87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9" name="Freeform 86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76"/>
            <p:cNvGrpSpPr>
              <a:grpSpLocks/>
            </p:cNvGrpSpPr>
            <p:nvPr/>
          </p:nvGrpSpPr>
          <p:grpSpPr bwMode="auto">
            <a:xfrm>
              <a:off x="3984" y="5570"/>
              <a:ext cx="2277" cy="204"/>
              <a:chOff x="1946" y="14014"/>
              <a:chExt cx="2277" cy="204"/>
            </a:xfrm>
          </p:grpSpPr>
          <p:sp>
            <p:nvSpPr>
              <p:cNvPr id="6224" name="Freeform 84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5" name="Freeform 83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6" name="Freeform 82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7" name="Freeform 81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8" name="Freeform 80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9" name="Freeform 79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0" name="Freeform 78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1" name="Freeform 77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6021" y="5570"/>
              <a:ext cx="2277" cy="204"/>
              <a:chOff x="1946" y="14014"/>
              <a:chExt cx="2277" cy="204"/>
            </a:xfrm>
          </p:grpSpPr>
          <p:sp>
            <p:nvSpPr>
              <p:cNvPr id="6216" name="Freeform 75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7" name="Freeform 74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8" name="Freeform 73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9" name="Freeform 72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0" name="Freeform 71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1" name="Freeform 70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2" name="Freeform 69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3" name="Freeform 68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/>
          </p:nvGrpSpPr>
          <p:grpSpPr bwMode="auto">
            <a:xfrm>
              <a:off x="8058" y="5564"/>
              <a:ext cx="2277" cy="204"/>
              <a:chOff x="1946" y="14014"/>
              <a:chExt cx="2277" cy="204"/>
            </a:xfrm>
          </p:grpSpPr>
          <p:sp>
            <p:nvSpPr>
              <p:cNvPr id="6208" name="Freeform 66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9" name="Freeform 65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0" name="Freeform 64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1" name="Freeform 63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2" name="Freeform 62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3" name="Freeform 61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4" name="Freeform 60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5" name="Freeform 59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51"/>
            <p:cNvGrpSpPr>
              <a:grpSpLocks/>
            </p:cNvGrpSpPr>
            <p:nvPr/>
          </p:nvGrpSpPr>
          <p:grpSpPr bwMode="auto">
            <a:xfrm>
              <a:off x="3369" y="6483"/>
              <a:ext cx="1432" cy="1041"/>
              <a:chOff x="6021" y="14648"/>
              <a:chExt cx="1432" cy="1041"/>
            </a:xfrm>
          </p:grpSpPr>
          <p:sp>
            <p:nvSpPr>
              <p:cNvPr id="6202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203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4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6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7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53" name="AutoShape 50"/>
            <p:cNvCxnSpPr>
              <a:cxnSpLocks noChangeShapeType="1"/>
            </p:cNvCxnSpPr>
            <p:nvPr/>
          </p:nvCxnSpPr>
          <p:spPr bwMode="auto">
            <a:xfrm>
              <a:off x="2695" y="3286"/>
              <a:ext cx="2586" cy="2889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pic>
          <p:nvPicPr>
            <p:cNvPr id="6154" name="Picture 49" descr="MC900440405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31" y="2146"/>
              <a:ext cx="1140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5" name="AutoShape 48"/>
            <p:cNvCxnSpPr>
              <a:cxnSpLocks noChangeShapeType="1"/>
            </p:cNvCxnSpPr>
            <p:nvPr/>
          </p:nvCxnSpPr>
          <p:spPr bwMode="auto">
            <a:xfrm>
              <a:off x="3142" y="3055"/>
              <a:ext cx="5338" cy="160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56" name="Picture 47" descr="MC900197468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81" y="2883"/>
              <a:ext cx="817" cy="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7" name="AutoShape 46"/>
            <p:cNvCxnSpPr>
              <a:cxnSpLocks noChangeShapeType="1"/>
            </p:cNvCxnSpPr>
            <p:nvPr/>
          </p:nvCxnSpPr>
          <p:spPr bwMode="auto">
            <a:xfrm flipV="1">
              <a:off x="5326" y="5012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58" name="AutoShape 45"/>
            <p:cNvCxnSpPr>
              <a:cxnSpLocks noChangeShapeType="1"/>
            </p:cNvCxnSpPr>
            <p:nvPr/>
          </p:nvCxnSpPr>
          <p:spPr bwMode="auto">
            <a:xfrm>
              <a:off x="2455" y="3286"/>
              <a:ext cx="1454" cy="33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59" name="AutoShape 44"/>
            <p:cNvCxnSpPr>
              <a:cxnSpLocks noChangeShapeType="1"/>
            </p:cNvCxnSpPr>
            <p:nvPr/>
          </p:nvCxnSpPr>
          <p:spPr bwMode="auto">
            <a:xfrm flipH="1" flipV="1">
              <a:off x="8298" y="3863"/>
              <a:ext cx="269" cy="6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60" name="Picture 43" descr="MC900196466[1]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1830" y="5405"/>
              <a:ext cx="1134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8507" y="4109"/>
              <a:ext cx="1868" cy="1440"/>
              <a:chOff x="1967" y="11983"/>
              <a:chExt cx="1868" cy="1440"/>
            </a:xfrm>
          </p:grpSpPr>
          <p:pic>
            <p:nvPicPr>
              <p:cNvPr id="6199" name="Picture 42" descr="j0293828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274" y="12531"/>
                <a:ext cx="850" cy="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0" name="Picture 41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967" y="11983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1" name="Picture 40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695" y="12152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6162" name="AutoShape 38"/>
            <p:cNvCxnSpPr>
              <a:cxnSpLocks noChangeShapeType="1"/>
            </p:cNvCxnSpPr>
            <p:nvPr/>
          </p:nvCxnSpPr>
          <p:spPr bwMode="auto">
            <a:xfrm flipV="1">
              <a:off x="3474" y="4624"/>
              <a:ext cx="1406" cy="9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790" y="6017"/>
              <a:ext cx="1432" cy="1041"/>
              <a:chOff x="6021" y="14648"/>
              <a:chExt cx="1432" cy="1041"/>
            </a:xfrm>
          </p:grpSpPr>
          <p:sp>
            <p:nvSpPr>
              <p:cNvPr id="6193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94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5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6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7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8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64" name="AutoShape 30"/>
            <p:cNvCxnSpPr>
              <a:cxnSpLocks noChangeShapeType="1"/>
            </p:cNvCxnSpPr>
            <p:nvPr/>
          </p:nvCxnSpPr>
          <p:spPr bwMode="auto">
            <a:xfrm flipV="1">
              <a:off x="3916" y="5328"/>
              <a:ext cx="1973" cy="12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65" name="AutoShape 29"/>
            <p:cNvCxnSpPr>
              <a:cxnSpLocks noChangeShapeType="1"/>
            </p:cNvCxnSpPr>
            <p:nvPr/>
          </p:nvCxnSpPr>
          <p:spPr bwMode="auto">
            <a:xfrm flipV="1">
              <a:off x="4790" y="4480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66" name="AutoShape 28"/>
            <p:cNvCxnSpPr>
              <a:cxnSpLocks noChangeShapeType="1"/>
            </p:cNvCxnSpPr>
            <p:nvPr/>
          </p:nvCxnSpPr>
          <p:spPr bwMode="auto">
            <a:xfrm>
              <a:off x="2964" y="3188"/>
              <a:ext cx="4228" cy="24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6167" name="AutoShape 27"/>
            <p:cNvCxnSpPr>
              <a:cxnSpLocks noChangeShapeType="1"/>
            </p:cNvCxnSpPr>
            <p:nvPr/>
          </p:nvCxnSpPr>
          <p:spPr bwMode="auto">
            <a:xfrm flipV="1">
              <a:off x="7192" y="3940"/>
              <a:ext cx="696" cy="16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6168" name="Надпись 2"/>
            <p:cNvSpPr txBox="1">
              <a:spLocks noChangeArrowheads="1"/>
            </p:cNvSpPr>
            <p:nvPr/>
          </p:nvSpPr>
          <p:spPr bwMode="auto">
            <a:xfrm>
              <a:off x="2614" y="6148"/>
              <a:ext cx="1183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синий</a:t>
              </a:r>
              <a:endParaRPr lang="ru-RU" sz="2000"/>
            </a:p>
          </p:txBody>
        </p:sp>
        <p:sp>
          <p:nvSpPr>
            <p:cNvPr id="6169" name="Надпись 2"/>
            <p:cNvSpPr txBox="1">
              <a:spLocks noChangeArrowheads="1"/>
            </p:cNvSpPr>
            <p:nvPr/>
          </p:nvSpPr>
          <p:spPr bwMode="auto">
            <a:xfrm>
              <a:off x="5752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зелёный</a:t>
              </a:r>
              <a:endParaRPr lang="ru-RU" sz="2000"/>
            </a:p>
          </p:txBody>
        </p:sp>
        <p:sp>
          <p:nvSpPr>
            <p:cNvPr id="6170" name="Надпись 2"/>
            <p:cNvSpPr txBox="1">
              <a:spLocks noChangeArrowheads="1"/>
            </p:cNvSpPr>
            <p:nvPr/>
          </p:nvSpPr>
          <p:spPr bwMode="auto">
            <a:xfrm>
              <a:off x="7481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красный</a:t>
              </a:r>
              <a:endParaRPr lang="ru-RU" sz="2000"/>
            </a:p>
          </p:txBody>
        </p:sp>
        <p:sp>
          <p:nvSpPr>
            <p:cNvPr id="6171" name="Надпись 2"/>
            <p:cNvSpPr txBox="1">
              <a:spLocks noChangeArrowheads="1"/>
            </p:cNvSpPr>
            <p:nvPr/>
          </p:nvSpPr>
          <p:spPr bwMode="auto">
            <a:xfrm>
              <a:off x="8480" y="3103"/>
              <a:ext cx="1855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радиация, рассеянная небосводом</a:t>
              </a:r>
              <a:endParaRPr lang="ru-RU" sz="2000"/>
            </a:p>
          </p:txBody>
        </p:sp>
        <p:grpSp>
          <p:nvGrpSpPr>
            <p:cNvPr id="10" name="Group 16"/>
            <p:cNvGrpSpPr>
              <a:grpSpLocks noChangeAspect="1"/>
            </p:cNvGrpSpPr>
            <p:nvPr/>
          </p:nvGrpSpPr>
          <p:grpSpPr bwMode="auto">
            <a:xfrm rot="-2033362">
              <a:off x="3223" y="5372"/>
              <a:ext cx="782" cy="568"/>
              <a:chOff x="6021" y="14648"/>
              <a:chExt cx="1432" cy="1041"/>
            </a:xfrm>
          </p:grpSpPr>
          <p:sp>
            <p:nvSpPr>
              <p:cNvPr id="6187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8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9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0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1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2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1" name="Group 9"/>
            <p:cNvGrpSpPr>
              <a:grpSpLocks noChangeAspect="1"/>
            </p:cNvGrpSpPr>
            <p:nvPr/>
          </p:nvGrpSpPr>
          <p:grpSpPr bwMode="auto">
            <a:xfrm rot="-2033362">
              <a:off x="4575" y="5449"/>
              <a:ext cx="782" cy="568"/>
              <a:chOff x="6021" y="14648"/>
              <a:chExt cx="1432" cy="1041"/>
            </a:xfrm>
          </p:grpSpPr>
          <p:sp>
            <p:nvSpPr>
              <p:cNvPr id="6181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2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3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4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5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6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2" name="Group 2"/>
            <p:cNvGrpSpPr>
              <a:grpSpLocks noChangeAspect="1"/>
            </p:cNvGrpSpPr>
            <p:nvPr/>
          </p:nvGrpSpPr>
          <p:grpSpPr bwMode="auto">
            <a:xfrm rot="-2033362">
              <a:off x="6977" y="5440"/>
              <a:ext cx="782" cy="568"/>
              <a:chOff x="6021" y="14648"/>
              <a:chExt cx="1432" cy="1041"/>
            </a:xfrm>
          </p:grpSpPr>
          <p:sp>
            <p:nvSpPr>
              <p:cNvPr id="6175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FF0000"/>
              </a:solidFill>
              <a:ln w="9398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76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7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8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9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0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</p:grpSp>
      </p:grp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185738" y="4648201"/>
            <a:ext cx="87725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(Jerlov, 1976), и, таким образом, не так чувствителен к «цвету» водного столба и поверхностной температуре.</a:t>
            </a:r>
            <a:endParaRPr lang="en-US" sz="2400" dirty="0"/>
          </a:p>
        </p:txBody>
      </p:sp>
      <p:sp>
        <p:nvSpPr>
          <p:cNvPr id="96" name="Title 95"/>
          <p:cNvSpPr>
            <a:spLocks noGrp="1"/>
          </p:cNvSpPr>
          <p:nvPr>
            <p:ph type="title"/>
          </p:nvPr>
        </p:nvSpPr>
        <p:spPr>
          <a:xfrm>
            <a:off x="838200" y="338328"/>
            <a:ext cx="8229600" cy="1252728"/>
          </a:xfrm>
        </p:spPr>
        <p:txBody>
          <a:bodyPr/>
          <a:lstStyle/>
          <a:p>
            <a:r>
              <a:rPr lang="ru-RU" dirty="0" smtClean="0"/>
              <a:t>Используемые данные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sp>
        <p:nvSpPr>
          <p:cNvPr id="7171" name="Rectangle 12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grpSp>
        <p:nvGrpSpPr>
          <p:cNvPr id="2" name="Группа 11"/>
          <p:cNvGrpSpPr>
            <a:grpSpLocks/>
          </p:cNvGrpSpPr>
          <p:nvPr/>
        </p:nvGrpSpPr>
        <p:grpSpPr bwMode="auto">
          <a:xfrm>
            <a:off x="3454400" y="1600200"/>
            <a:ext cx="5472113" cy="1663700"/>
            <a:chOff x="4574880" y="1197484"/>
            <a:chExt cx="5472608" cy="1663378"/>
          </a:xfrm>
        </p:grpSpPr>
        <p:sp>
          <p:nvSpPr>
            <p:cNvPr id="7185" name="Прямоугольник 73"/>
            <p:cNvSpPr>
              <a:spLocks noChangeArrowheads="1"/>
            </p:cNvSpPr>
            <p:nvPr/>
          </p:nvSpPr>
          <p:spPr bwMode="auto">
            <a:xfrm>
              <a:off x="4574880" y="1197484"/>
              <a:ext cx="5472608" cy="166337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2945" tIns="41473" rIns="82945" bIns="41473"/>
            <a:lstStyle/>
            <a:p>
              <a:endParaRPr lang="en-US"/>
            </a:p>
          </p:txBody>
        </p:sp>
        <p:graphicFrame>
          <p:nvGraphicFramePr>
            <p:cNvPr id="7186" name="Object 6"/>
            <p:cNvGraphicFramePr>
              <a:graphicFrameLocks noChangeAspect="1"/>
            </p:cNvGraphicFramePr>
            <p:nvPr/>
          </p:nvGraphicFramePr>
          <p:xfrm>
            <a:off x="4769280" y="1269491"/>
            <a:ext cx="5253287" cy="1447355"/>
          </p:xfrm>
          <a:graphic>
            <a:graphicData uri="http://schemas.openxmlformats.org/presentationml/2006/ole">
              <p:oleObj spid="_x0000_s1027" name="Equation" r:id="rId3" imgW="3886200" imgH="965200" progId="Equation.DSMT4">
                <p:embed/>
              </p:oleObj>
            </a:graphicData>
          </a:graphic>
        </p:graphicFrame>
      </p:grpSp>
      <p:sp>
        <p:nvSpPr>
          <p:cNvPr id="7173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ru-RU" sz="4000" b="1" dirty="0" smtClean="0"/>
              <a:t>Классическая задача рассеяния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GB" sz="4000" b="1" dirty="0" smtClean="0"/>
              <a:t>Cox &amp; </a:t>
            </a:r>
            <a:r>
              <a:rPr lang="en-GB" sz="4000" b="1" dirty="0" err="1" smtClean="0"/>
              <a:t>Munk</a:t>
            </a:r>
            <a:r>
              <a:rPr lang="en-GB" sz="4000" b="1" dirty="0" smtClean="0"/>
              <a:t>, 1954.</a:t>
            </a:r>
            <a:endParaRPr lang="ru-RU" sz="4000" b="1" dirty="0" smtClean="0"/>
          </a:p>
        </p:txBody>
      </p: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4">
            <a:lum bright="30000" contrast="40000"/>
          </a:blip>
          <a:srcRect/>
          <a:stretch>
            <a:fillRect/>
          </a:stretch>
        </p:blipFill>
        <p:spPr bwMode="auto">
          <a:xfrm>
            <a:off x="3282950" y="4581525"/>
            <a:ext cx="5697538" cy="215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6291263" y="6391275"/>
            <a:ext cx="1858962" cy="363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b="1">
                <a:solidFill>
                  <a:schemeClr val="bg1"/>
                </a:solidFill>
                <a:latin typeface="Lucida Sans Unicode" pitchFamily="34" charset="0"/>
                <a:ea typeface="Arial Unicode MS" pitchFamily="34" charset="-128"/>
              </a:rPr>
              <a:t>Мыс Игольный</a:t>
            </a:r>
            <a:endParaRPr lang="en-US" b="1">
              <a:solidFill>
                <a:schemeClr val="bg1"/>
              </a:solidFill>
              <a:latin typeface="Lucida Sans Unicode" pitchFamily="34" charset="0"/>
              <a:ea typeface="Arial Unicode MS" pitchFamily="34" charset="-128"/>
            </a:endParaRPr>
          </a:p>
        </p:txBody>
      </p:sp>
      <p:sp>
        <p:nvSpPr>
          <p:cNvPr id="7176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Группа 10"/>
          <p:cNvGrpSpPr>
            <a:grpSpLocks/>
          </p:cNvGrpSpPr>
          <p:nvPr/>
        </p:nvGrpSpPr>
        <p:grpSpPr bwMode="auto">
          <a:xfrm>
            <a:off x="107950" y="1600200"/>
            <a:ext cx="3346450" cy="4708525"/>
            <a:chOff x="395536" y="1340768"/>
            <a:chExt cx="3346464" cy="4708981"/>
          </a:xfrm>
        </p:grpSpPr>
        <p:sp>
          <p:nvSpPr>
            <p:cNvPr id="7183" name="Прямоугольник 7"/>
            <p:cNvSpPr>
              <a:spLocks noChangeArrowheads="1"/>
            </p:cNvSpPr>
            <p:nvPr/>
          </p:nvSpPr>
          <p:spPr bwMode="auto">
            <a:xfrm>
              <a:off x="395536" y="1340768"/>
              <a:ext cx="3346464" cy="4708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2000" dirty="0"/>
                <a:t>Подгоняя модель с                 , заданной в виде рядов Грамма-Шарлье, к измеряемой яркости блика, Кокс и Манк (Cox and Munk, 1954a,b) получили фундаментальные статистические характеристики наклонов морской поверхности – среднеквадратичный наклон, их асимметрию и эксцесс, а также выявили их зависимость от скорости ветра.</a:t>
              </a:r>
              <a:endParaRPr lang="en-US" sz="2000" dirty="0"/>
            </a:p>
          </p:txBody>
        </p:sp>
        <p:graphicFrame>
          <p:nvGraphicFramePr>
            <p:cNvPr id="7184" name="Объект 9"/>
            <p:cNvGraphicFramePr>
              <a:graphicFrameLocks noChangeAspect="1"/>
            </p:cNvGraphicFramePr>
            <p:nvPr/>
          </p:nvGraphicFramePr>
          <p:xfrm>
            <a:off x="2575234" y="1403251"/>
            <a:ext cx="977251" cy="360040"/>
          </p:xfrm>
          <a:graphic>
            <a:graphicData uri="http://schemas.openxmlformats.org/presentationml/2006/ole">
              <p:oleObj spid="_x0000_s1026" name="Equation" r:id="rId5" imgW="723586" imgH="266584" progId="Equation.DSMT4">
                <p:embed/>
              </p:oleObj>
            </a:graphicData>
          </a:graphic>
        </p:graphicFrame>
      </p:grpSp>
      <p:sp>
        <p:nvSpPr>
          <p:cNvPr id="7178" name="TextBox 12"/>
          <p:cNvSpPr txBox="1">
            <a:spLocks noChangeArrowheads="1"/>
          </p:cNvSpPr>
          <p:nvPr/>
        </p:nvSpPr>
        <p:spPr bwMode="auto">
          <a:xfrm>
            <a:off x="4170363" y="3421063"/>
            <a:ext cx="37861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/>
              <a:t>Работа на масштабах блика</a:t>
            </a:r>
          </a:p>
          <a:p>
            <a:pPr algn="ctr"/>
            <a:r>
              <a:rPr lang="ru-RU"/>
              <a:t>Для спутниковых измерений</a:t>
            </a:r>
          </a:p>
          <a:p>
            <a:pPr algn="ctr"/>
            <a:r>
              <a:rPr lang="ru-RU"/>
              <a:t>масштаб блика 100-и – 1000 км</a:t>
            </a:r>
            <a:r>
              <a:rPr lang="en-US"/>
              <a:t>)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406900" y="5300663"/>
            <a:ext cx="674688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H="1">
            <a:off x="5913438" y="5300663"/>
            <a:ext cx="674687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5081588" y="4546600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5940425" y="4564063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 smtClean="0"/>
              <a:t>Вариации СКН на внутренних масштабах блика</a:t>
            </a:r>
            <a:br>
              <a:rPr lang="ru-RU" b="1" dirty="0" smtClean="0"/>
            </a:br>
            <a:r>
              <a:rPr lang="ru-RU" sz="3100" b="1" dirty="0" smtClean="0"/>
              <a:t>(1 – 10 км)</a:t>
            </a:r>
            <a:endParaRPr lang="en-US" sz="3100" b="1" dirty="0"/>
          </a:p>
        </p:txBody>
      </p:sp>
      <p:sp>
        <p:nvSpPr>
          <p:cNvPr id="8196" name="Text Box 2"/>
          <p:cNvSpPr txBox="1">
            <a:spLocks noChangeArrowheads="1"/>
          </p:cNvSpPr>
          <p:nvPr/>
        </p:nvSpPr>
        <p:spPr bwMode="auto">
          <a:xfrm>
            <a:off x="304800" y="3886200"/>
            <a:ext cx="4211638" cy="3855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055" tIns="38508" rIns="74055" bIns="38508">
            <a:spAutoFit/>
          </a:bodyPr>
          <a:lstStyle/>
          <a:p>
            <a:pPr>
              <a:tabLst>
                <a:tab pos="0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2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Восстановление СКН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  </a:t>
            </a:r>
          </a:p>
        </p:txBody>
      </p:sp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165100" y="2232024"/>
            <a:ext cx="8597900" cy="10010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74055" tIns="38508" rIns="74055" bIns="38508">
            <a:spAutoFit/>
          </a:bodyPr>
          <a:lstStyle/>
          <a:p>
            <a:pPr marL="447675" indent="-447675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1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Разложение исходного поля яркости на суперпозицию среднего 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2000" b="1" dirty="0">
              <a:latin typeface="Lucida Sans Unicode" pitchFamily="34" charset="0"/>
              <a:ea typeface="Arial Unicode MS" pitchFamily="34" charset="-128"/>
            </a:endParaRPr>
          </a:p>
        </p:txBody>
      </p:sp>
      <p:grpSp>
        <p:nvGrpSpPr>
          <p:cNvPr id="3" name="Группа 23"/>
          <p:cNvGrpSpPr>
            <a:grpSpLocks/>
          </p:cNvGrpSpPr>
          <p:nvPr/>
        </p:nvGrpSpPr>
        <p:grpSpPr bwMode="auto">
          <a:xfrm>
            <a:off x="3775868" y="3048000"/>
            <a:ext cx="1676400" cy="609600"/>
            <a:chOff x="2174576" y="1612469"/>
            <a:chExt cx="3916852" cy="1362274"/>
          </a:xfrm>
        </p:grpSpPr>
        <p:sp>
          <p:nvSpPr>
            <p:cNvPr id="8203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8204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p:oleObj spid="_x0000_s2051" name="Equation" r:id="rId3" imgW="647700" imgH="190500" progId="Equation.DSMT4">
                <p:embed/>
              </p:oleObj>
            </a:graphicData>
          </a:graphic>
        </p:graphicFrame>
      </p:grpSp>
      <p:sp>
        <p:nvSpPr>
          <p:cNvPr id="8200" name="Прямоугольник 11"/>
          <p:cNvSpPr>
            <a:spLocks noChangeArrowheads="1"/>
          </p:cNvSpPr>
          <p:nvPr/>
        </p:nvSpPr>
        <p:spPr bwMode="auto">
          <a:xfrm>
            <a:off x="609600" y="4267200"/>
            <a:ext cx="8382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/>
              <a:t>Поскольку количество отражённой радиации в районе солнечного блика зависит от СКН, любое явление, наблюдаемое на поверхности океана (как слики, внутренние волны, фронты течений, вихри, грибовидные структуры и др.), приводящее к вариациям СКН, возможно наблюдать в контрастах яркости</a:t>
            </a:r>
            <a:endParaRPr lang="en-US" sz="2000" dirty="0"/>
          </a:p>
        </p:txBody>
      </p:sp>
      <p:sp>
        <p:nvSpPr>
          <p:cNvPr id="8202" name="Прямоугольник 13"/>
          <p:cNvSpPr>
            <a:spLocks noChangeArrowheads="1"/>
          </p:cNvSpPr>
          <p:nvPr/>
        </p:nvSpPr>
        <p:spPr bwMode="auto">
          <a:xfrm>
            <a:off x="684213" y="1752600"/>
            <a:ext cx="7775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 dirty="0"/>
              <a:t>Соответствует мезо- и субмезомасштабам океанических явлений </a:t>
            </a:r>
            <a:endParaRPr lang="en-US" sz="2000" dirty="0"/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3733800" y="5638800"/>
            <a:ext cx="1760537" cy="1066800"/>
            <a:chOff x="2455" y="3101"/>
            <a:chExt cx="629" cy="449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p:oleObj spid="_x0000_s2052" name="Equation" r:id="rId4" imgW="1201080" imgH="1201080" progId="Equation.DSMT4">
                <p:embed/>
              </p:oleObj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5677" y="4267681"/>
            <a:ext cx="251280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7997" y="1675409"/>
            <a:ext cx="318816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9476" y="4267681"/>
            <a:ext cx="254304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6">
            <a:lum bright="-10000" contrast="20000"/>
          </a:blip>
          <a:srcRect/>
          <a:stretch>
            <a:fillRect/>
          </a:stretch>
        </p:blipFill>
        <p:spPr bwMode="auto">
          <a:xfrm>
            <a:off x="610036" y="1610602"/>
            <a:ext cx="3301920" cy="228552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373579" y="3848212"/>
            <a:ext cx="3774835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Одномерное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 smtClean="0"/>
          </a:p>
        </p:txBody>
      </p:sp>
      <p:sp>
        <p:nvSpPr>
          <p:cNvPr id="7176" name="Text Box 7"/>
          <p:cNvSpPr txBox="1">
            <a:spLocks noChangeArrowheads="1"/>
          </p:cNvSpPr>
          <p:nvPr/>
        </p:nvSpPr>
        <p:spPr bwMode="auto">
          <a:xfrm>
            <a:off x="5145267" y="3848212"/>
            <a:ext cx="3553621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Двумерное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Особенности</a:t>
            </a:r>
            <a:r>
              <a:rPr lang="en-US" b="1" dirty="0" smtClean="0"/>
              <a:t> </a:t>
            </a:r>
            <a:r>
              <a:rPr lang="en-US" b="1" dirty="0" err="1" smtClean="0"/>
              <a:t>формирования</a:t>
            </a:r>
            <a:r>
              <a:rPr lang="en-US" b="1" dirty="0" smtClean="0"/>
              <a:t> </a:t>
            </a:r>
            <a:r>
              <a:rPr lang="en-US" b="1" dirty="0" err="1" smtClean="0"/>
              <a:t>изображений</a:t>
            </a:r>
            <a:r>
              <a:rPr lang="en-US" b="1" dirty="0" smtClean="0"/>
              <a:t> MERIS и MODIS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340" y="6450568"/>
            <a:ext cx="43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одном</a:t>
            </a:r>
            <a:r>
              <a:rPr lang="en-US" dirty="0" smtClean="0"/>
              <a:t> </a:t>
            </a:r>
            <a:r>
              <a:rPr lang="en-US" dirty="0" err="1" smtClean="0"/>
              <a:t>направлении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00155" y="6450568"/>
            <a:ext cx="444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обоих</a:t>
            </a:r>
            <a:r>
              <a:rPr lang="en-US" dirty="0" smtClean="0"/>
              <a:t> </a:t>
            </a:r>
            <a:r>
              <a:rPr lang="en-US" dirty="0" err="1" smtClean="0"/>
              <a:t>направлениях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М</a:t>
            </a:r>
            <a:r>
              <a:rPr lang="ru-RU" dirty="0" smtClean="0"/>
              <a:t>етод восстановления пространственных вариаций СКН</a:t>
            </a:r>
            <a:endParaRPr lang="en-US" dirty="0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04800" y="3886200"/>
            <a:ext cx="3581400" cy="2895600"/>
            <a:chOff x="475" y="3281"/>
            <a:chExt cx="1709" cy="1169"/>
          </a:xfrm>
        </p:grpSpPr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475" y="3281"/>
              <a:ext cx="170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" name="Object 12"/>
            <p:cNvGraphicFramePr>
              <a:graphicFrameLocks noChangeAspect="1"/>
            </p:cNvGraphicFramePr>
            <p:nvPr/>
          </p:nvGraphicFramePr>
          <p:xfrm>
            <a:off x="522" y="3367"/>
            <a:ext cx="1610" cy="952"/>
          </p:xfrm>
          <a:graphic>
            <a:graphicData uri="http://schemas.openxmlformats.org/presentationml/2006/ole">
              <p:oleObj spid="_x0000_s4098" r:id="rId4" imgW="512226" imgH="512226" progId="Equation.DSMT4">
                <p:embed/>
              </p:oleObj>
            </a:graphicData>
          </a:graphic>
        </p:graphicFrame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3691732" y="2667000"/>
            <a:ext cx="1760537" cy="1066800"/>
            <a:chOff x="2455" y="3101"/>
            <a:chExt cx="629" cy="449"/>
          </a:xfrm>
        </p:grpSpPr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p:oleObj spid="_x0000_s4099" name="Equation" r:id="rId5" imgW="1201080" imgH="1201080" progId="Equation.DSMT4">
                <p:embed/>
              </p:oleObj>
            </a:graphicData>
          </a:graphic>
        </p:graphicFrame>
      </p:grp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038600" y="3886200"/>
            <a:ext cx="4849812" cy="2617787"/>
            <a:chOff x="3310" y="3265"/>
            <a:chExt cx="2524" cy="1185"/>
          </a:xfrm>
        </p:grpSpPr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310" y="3281"/>
              <a:ext cx="251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1" name="Object 21"/>
            <p:cNvGraphicFramePr>
              <a:graphicFrameLocks noChangeAspect="1"/>
            </p:cNvGraphicFramePr>
            <p:nvPr/>
          </p:nvGraphicFramePr>
          <p:xfrm>
            <a:off x="3400" y="3265"/>
            <a:ext cx="2434" cy="1155"/>
          </p:xfrm>
          <a:graphic>
            <a:graphicData uri="http://schemas.openxmlformats.org/presentationml/2006/ole">
              <p:oleObj spid="_x0000_s4100" r:id="rId6" imgW="457193" imgH="457193" progId="Equation.DSMT4">
                <p:embed/>
              </p:oleObj>
            </a:graphicData>
          </a:graphic>
        </p:graphicFrame>
      </p:grp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252412" y="3346154"/>
            <a:ext cx="1039365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MERIS</a:t>
            </a: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7772400" y="3346154"/>
            <a:ext cx="11082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1447800"/>
            <a:ext cx="8686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dirty="0" smtClean="0"/>
              <a:t>разработанный метод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</a:t>
            </a:r>
            <a:endParaRPr lang="ru-RU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Заголовок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hangingPunct="1"/>
            <a:r>
              <a:rPr lang="ru-RU" sz="3200" b="1" smtClean="0"/>
              <a:t>Пример моделирования солнечного блика с передаточной функцией для изотропной Гауссовой функции ПРВ</a:t>
            </a:r>
            <a:endParaRPr lang="en-US" sz="3200" b="1" smtClean="0"/>
          </a:p>
        </p:txBody>
      </p:sp>
      <p:pic>
        <p:nvPicPr>
          <p:cNvPr id="9219" name="Picture 1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70300" y="1546225"/>
            <a:ext cx="5473700" cy="5338763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9220" name="Прямоугольник 26"/>
          <p:cNvSpPr>
            <a:spLocks noChangeArrowheads="1"/>
          </p:cNvSpPr>
          <p:nvPr/>
        </p:nvSpPr>
        <p:spPr bwMode="auto">
          <a:xfrm>
            <a:off x="107950" y="1724025"/>
            <a:ext cx="3671888" cy="480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dirty="0"/>
              <a:t>a</a:t>
            </a:r>
            <a:r>
              <a:rPr lang="ru-RU" dirty="0"/>
              <a:t>) Яркость солнечного блика (в относительных единицах) для спокойной   (пунктирная линия) и возмущённой   (сплошная линия) поверхности с СКН, в зависимости от угла наблюдения   (в градусах);</a:t>
            </a:r>
          </a:p>
          <a:p>
            <a:r>
              <a:rPr lang="en-US" dirty="0"/>
              <a:t>b</a:t>
            </a:r>
            <a:r>
              <a:rPr lang="ru-RU" dirty="0"/>
              <a:t>) передаточная функция ;</a:t>
            </a:r>
          </a:p>
          <a:p>
            <a:r>
              <a:rPr lang="en-US" dirty="0"/>
              <a:t>c</a:t>
            </a:r>
            <a:r>
              <a:rPr lang="ru-RU" dirty="0"/>
              <a:t>) относительные вариации яркости ;</a:t>
            </a:r>
          </a:p>
          <a:p>
            <a:r>
              <a:rPr lang="en-US" dirty="0"/>
              <a:t>d</a:t>
            </a:r>
            <a:r>
              <a:rPr lang="ru-RU" dirty="0"/>
              <a:t>) сплошная линия – вариации СКН, восстановленные по вариациям яркости , представленным на графике (</a:t>
            </a:r>
            <a:r>
              <a:rPr lang="en-US" dirty="0"/>
              <a:t>c</a:t>
            </a:r>
            <a:r>
              <a:rPr lang="ru-RU" dirty="0"/>
              <a:t>) с использованием передаточной функции </a:t>
            </a:r>
            <a:r>
              <a:rPr lang="ru-RU" dirty="0" smtClean="0"/>
              <a:t>, </a:t>
            </a:r>
            <a:r>
              <a:rPr lang="ru-RU" dirty="0"/>
              <a:t>показанной на графике (</a:t>
            </a:r>
            <a:r>
              <a:rPr lang="en-US" dirty="0"/>
              <a:t>b</a:t>
            </a:r>
            <a:r>
              <a:rPr lang="ru-RU" dirty="0"/>
              <a:t>), пунктирная линия – исходные вариации СКН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mtClean="0"/>
              <a:t>Примеры работы алгоритма</a:t>
            </a:r>
            <a:endParaRPr lang="en-US" smtClean="0"/>
          </a:p>
        </p:txBody>
      </p:sp>
      <p:pic>
        <p:nvPicPr>
          <p:cNvPr id="10243" name="Picture 1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0" y="1403350"/>
            <a:ext cx="9186863" cy="5697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4" name="Oval 2"/>
          <p:cNvSpPr>
            <a:spLocks noChangeArrowheads="1"/>
          </p:cNvSpPr>
          <p:nvPr/>
        </p:nvSpPr>
        <p:spPr bwMode="auto">
          <a:xfrm>
            <a:off x="2600325" y="3359150"/>
            <a:ext cx="1176338" cy="1998663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3659188" y="3270250"/>
            <a:ext cx="836612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Блик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966788" y="2786063"/>
            <a:ext cx="45593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Мыс Игольный (Cape Agulhas)</a:t>
            </a:r>
          </a:p>
        </p:txBody>
      </p:sp>
      <p:sp>
        <p:nvSpPr>
          <p:cNvPr id="10247" name="Freeform 5"/>
          <p:cNvSpPr>
            <a:spLocks noChangeArrowheads="1"/>
          </p:cNvSpPr>
          <p:nvPr/>
        </p:nvSpPr>
        <p:spPr bwMode="auto">
          <a:xfrm>
            <a:off x="7229475" y="4119563"/>
            <a:ext cx="563563" cy="1633537"/>
          </a:xfrm>
          <a:custGeom>
            <a:avLst/>
            <a:gdLst>
              <a:gd name="T0" fmla="*/ 2147483647 w 1907"/>
              <a:gd name="T1" fmla="*/ 2147483647 h 5514"/>
              <a:gd name="T2" fmla="*/ 2147483647 w 1907"/>
              <a:gd name="T3" fmla="*/ 2147483647 h 5514"/>
              <a:gd name="T4" fmla="*/ 0 w 1907"/>
              <a:gd name="T5" fmla="*/ 2147483647 h 5514"/>
              <a:gd name="T6" fmla="*/ 2147483647 w 1907"/>
              <a:gd name="T7" fmla="*/ 2147483647 h 5514"/>
              <a:gd name="T8" fmla="*/ 2147483647 w 1907"/>
              <a:gd name="T9" fmla="*/ 2147483647 h 5514"/>
              <a:gd name="T10" fmla="*/ 2147483647 w 1907"/>
              <a:gd name="T11" fmla="*/ 2147483647 h 5514"/>
              <a:gd name="T12" fmla="*/ 2147483647 w 1907"/>
              <a:gd name="T13" fmla="*/ 2147483647 h 5514"/>
              <a:gd name="T14" fmla="*/ 2147483647 w 1907"/>
              <a:gd name="T15" fmla="*/ 2147483647 h 5514"/>
              <a:gd name="T16" fmla="*/ 2147483647 w 1907"/>
              <a:gd name="T17" fmla="*/ 2147483647 h 5514"/>
              <a:gd name="T18" fmla="*/ 2147483647 w 1907"/>
              <a:gd name="T19" fmla="*/ 2147483647 h 5514"/>
              <a:gd name="T20" fmla="*/ 2147483647 w 1907"/>
              <a:gd name="T21" fmla="*/ 2147483647 h 5514"/>
              <a:gd name="T22" fmla="*/ 2147483647 w 1907"/>
              <a:gd name="T23" fmla="*/ 2147483647 h 5514"/>
              <a:gd name="T24" fmla="*/ 2147483647 w 1907"/>
              <a:gd name="T25" fmla="*/ 2147483647 h 5514"/>
              <a:gd name="T26" fmla="*/ 2147483647 w 1907"/>
              <a:gd name="T27" fmla="*/ 2147483647 h 5514"/>
              <a:gd name="T28" fmla="*/ 2147483647 w 1907"/>
              <a:gd name="T29" fmla="*/ 2147483647 h 5514"/>
              <a:gd name="T30" fmla="*/ 2147483647 w 1907"/>
              <a:gd name="T31" fmla="*/ 2147483647 h 5514"/>
              <a:gd name="T32" fmla="*/ 2147483647 w 1907"/>
              <a:gd name="T33" fmla="*/ 2147483647 h 5514"/>
              <a:gd name="T34" fmla="*/ 2147483647 w 1907"/>
              <a:gd name="T35" fmla="*/ 2147483647 h 5514"/>
              <a:gd name="T36" fmla="*/ 2147483647 w 1907"/>
              <a:gd name="T37" fmla="*/ 2147483647 h 5514"/>
              <a:gd name="T38" fmla="*/ 2147483647 w 1907"/>
              <a:gd name="T39" fmla="*/ 2147483647 h 5514"/>
              <a:gd name="T40" fmla="*/ 2147483647 w 1907"/>
              <a:gd name="T41" fmla="*/ 2147483647 h 5514"/>
              <a:gd name="T42" fmla="*/ 2147483647 w 1907"/>
              <a:gd name="T43" fmla="*/ 2147483647 h 5514"/>
              <a:gd name="T44" fmla="*/ 2147483647 w 1907"/>
              <a:gd name="T45" fmla="*/ 2147483647 h 5514"/>
              <a:gd name="T46" fmla="*/ 2147483647 w 1907"/>
              <a:gd name="T47" fmla="*/ 2147483647 h 5514"/>
              <a:gd name="T48" fmla="*/ 2147483647 w 1907"/>
              <a:gd name="T49" fmla="*/ 2147483647 h 5514"/>
              <a:gd name="T50" fmla="*/ 2147483647 w 1907"/>
              <a:gd name="T51" fmla="*/ 2147483647 h 5514"/>
              <a:gd name="T52" fmla="*/ 2147483647 w 1907"/>
              <a:gd name="T53" fmla="*/ 2147483647 h 5514"/>
              <a:gd name="T54" fmla="*/ 2147483647 w 1907"/>
              <a:gd name="T55" fmla="*/ 2147483647 h 5514"/>
              <a:gd name="T56" fmla="*/ 2147483647 w 1907"/>
              <a:gd name="T57" fmla="*/ 2147483647 h 5514"/>
              <a:gd name="T58" fmla="*/ 2147483647 w 1907"/>
              <a:gd name="T59" fmla="*/ 2147483647 h 5514"/>
              <a:gd name="T60" fmla="*/ 2147483647 w 1907"/>
              <a:gd name="T61" fmla="*/ 0 h 5514"/>
              <a:gd name="T62" fmla="*/ 2147483647 w 1907"/>
              <a:gd name="T63" fmla="*/ 2147483647 h 5514"/>
              <a:gd name="T64" fmla="*/ 2147483647 w 1907"/>
              <a:gd name="T65" fmla="*/ 2147483647 h 551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907"/>
              <a:gd name="T100" fmla="*/ 0 h 5514"/>
              <a:gd name="T101" fmla="*/ 1907 w 1907"/>
              <a:gd name="T102" fmla="*/ 5514 h 551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907" h="5514">
                <a:moveTo>
                  <a:pt x="487" y="1067"/>
                </a:moveTo>
                <a:cubicBezTo>
                  <a:pt x="487" y="1981"/>
                  <a:pt x="487" y="2894"/>
                  <a:pt x="487" y="3808"/>
                </a:cubicBezTo>
                <a:cubicBezTo>
                  <a:pt x="325" y="3808"/>
                  <a:pt x="162" y="3808"/>
                  <a:pt x="0" y="3808"/>
                </a:cubicBezTo>
                <a:cubicBezTo>
                  <a:pt x="318" y="4376"/>
                  <a:pt x="635" y="4945"/>
                  <a:pt x="953" y="5513"/>
                </a:cubicBezTo>
                <a:cubicBezTo>
                  <a:pt x="1271" y="4945"/>
                  <a:pt x="1588" y="4376"/>
                  <a:pt x="1906" y="3808"/>
                </a:cubicBezTo>
                <a:cubicBezTo>
                  <a:pt x="1744" y="3808"/>
                  <a:pt x="1581" y="3808"/>
                  <a:pt x="1419" y="3808"/>
                </a:cubicBezTo>
                <a:cubicBezTo>
                  <a:pt x="1419" y="2894"/>
                  <a:pt x="1419" y="1981"/>
                  <a:pt x="1419" y="1067"/>
                </a:cubicBezTo>
                <a:cubicBezTo>
                  <a:pt x="1108" y="1067"/>
                  <a:pt x="798" y="1067"/>
                  <a:pt x="487" y="1067"/>
                </a:cubicBezTo>
                <a:close/>
                <a:moveTo>
                  <a:pt x="1306" y="230"/>
                </a:moveTo>
                <a:cubicBezTo>
                  <a:pt x="1211" y="174"/>
                  <a:pt x="1114" y="146"/>
                  <a:pt x="1014" y="146"/>
                </a:cubicBezTo>
                <a:cubicBezTo>
                  <a:pt x="957" y="146"/>
                  <a:pt x="912" y="156"/>
                  <a:pt x="879" y="174"/>
                </a:cubicBezTo>
                <a:cubicBezTo>
                  <a:pt x="846" y="192"/>
                  <a:pt x="828" y="216"/>
                  <a:pt x="828" y="246"/>
                </a:cubicBezTo>
                <a:cubicBezTo>
                  <a:pt x="828" y="265"/>
                  <a:pt x="839" y="281"/>
                  <a:pt x="860" y="296"/>
                </a:cubicBezTo>
                <a:cubicBezTo>
                  <a:pt x="881" y="310"/>
                  <a:pt x="936" y="326"/>
                  <a:pt x="1024" y="344"/>
                </a:cubicBezTo>
                <a:cubicBezTo>
                  <a:pt x="1099" y="359"/>
                  <a:pt x="1161" y="375"/>
                  <a:pt x="1210" y="392"/>
                </a:cubicBezTo>
                <a:cubicBezTo>
                  <a:pt x="1259" y="409"/>
                  <a:pt x="1301" y="435"/>
                  <a:pt x="1336" y="472"/>
                </a:cubicBezTo>
                <a:cubicBezTo>
                  <a:pt x="1371" y="509"/>
                  <a:pt x="1390" y="561"/>
                  <a:pt x="1390" y="625"/>
                </a:cubicBezTo>
                <a:cubicBezTo>
                  <a:pt x="1390" y="710"/>
                  <a:pt x="1353" y="779"/>
                  <a:pt x="1281" y="831"/>
                </a:cubicBezTo>
                <a:cubicBezTo>
                  <a:pt x="1208" y="883"/>
                  <a:pt x="1118" y="909"/>
                  <a:pt x="1010" y="909"/>
                </a:cubicBezTo>
                <a:cubicBezTo>
                  <a:pt x="873" y="909"/>
                  <a:pt x="744" y="878"/>
                  <a:pt x="623" y="815"/>
                </a:cubicBezTo>
                <a:cubicBezTo>
                  <a:pt x="640" y="768"/>
                  <a:pt x="658" y="721"/>
                  <a:pt x="675" y="674"/>
                </a:cubicBezTo>
                <a:cubicBezTo>
                  <a:pt x="796" y="732"/>
                  <a:pt x="906" y="761"/>
                  <a:pt x="1005" y="761"/>
                </a:cubicBezTo>
                <a:cubicBezTo>
                  <a:pt x="1066" y="761"/>
                  <a:pt x="1115" y="750"/>
                  <a:pt x="1152" y="728"/>
                </a:cubicBezTo>
                <a:cubicBezTo>
                  <a:pt x="1190" y="705"/>
                  <a:pt x="1209" y="675"/>
                  <a:pt x="1209" y="637"/>
                </a:cubicBezTo>
                <a:cubicBezTo>
                  <a:pt x="1209" y="613"/>
                  <a:pt x="1197" y="593"/>
                  <a:pt x="1174" y="576"/>
                </a:cubicBezTo>
                <a:cubicBezTo>
                  <a:pt x="1151" y="559"/>
                  <a:pt x="1093" y="541"/>
                  <a:pt x="999" y="523"/>
                </a:cubicBezTo>
                <a:cubicBezTo>
                  <a:pt x="925" y="509"/>
                  <a:pt x="865" y="493"/>
                  <a:pt x="819" y="477"/>
                </a:cubicBezTo>
                <a:cubicBezTo>
                  <a:pt x="773" y="461"/>
                  <a:pt x="732" y="435"/>
                  <a:pt x="698" y="399"/>
                </a:cubicBezTo>
                <a:cubicBezTo>
                  <a:pt x="664" y="363"/>
                  <a:pt x="647" y="313"/>
                  <a:pt x="647" y="249"/>
                </a:cubicBezTo>
                <a:cubicBezTo>
                  <a:pt x="647" y="175"/>
                  <a:pt x="680" y="115"/>
                  <a:pt x="746" y="69"/>
                </a:cubicBezTo>
                <a:cubicBezTo>
                  <a:pt x="812" y="23"/>
                  <a:pt x="901" y="0"/>
                  <a:pt x="1014" y="0"/>
                </a:cubicBezTo>
                <a:cubicBezTo>
                  <a:pt x="1135" y="0"/>
                  <a:pt x="1251" y="29"/>
                  <a:pt x="1359" y="88"/>
                </a:cubicBezTo>
                <a:cubicBezTo>
                  <a:pt x="1341" y="135"/>
                  <a:pt x="1324" y="183"/>
                  <a:pt x="1306" y="230"/>
                </a:cubicBezTo>
                <a:close/>
              </a:path>
            </a:pathLst>
          </a:custGeom>
          <a:solidFill>
            <a:srgbClr val="C5000B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4767263" y="1385888"/>
            <a:ext cx="2595562" cy="4238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200" b="1">
                <a:solidFill>
                  <a:srgbClr val="FFFFFF"/>
                </a:solidFill>
              </a:rPr>
              <a:t>18 </a:t>
            </a:r>
            <a:r>
              <a:rPr lang="ru-RU" sz="2200" b="1">
                <a:solidFill>
                  <a:srgbClr val="FFFFFF"/>
                </a:solidFill>
              </a:rPr>
              <a:t>Ноя </a:t>
            </a:r>
            <a:r>
              <a:rPr lang="en-US" sz="2200" b="1">
                <a:solidFill>
                  <a:srgbClr val="FFFFFF"/>
                </a:solidFill>
              </a:rPr>
              <a:t>2007 12</a:t>
            </a:r>
            <a:r>
              <a:rPr lang="ru-RU" sz="2200" b="1">
                <a:solidFill>
                  <a:srgbClr val="FFFFFF"/>
                </a:solidFill>
              </a:rPr>
              <a:t>ч</a:t>
            </a:r>
            <a:r>
              <a:rPr lang="en-US" sz="2200" b="1">
                <a:solidFill>
                  <a:srgbClr val="FFFFFF"/>
                </a:solidFill>
              </a:rPr>
              <a:t>05</a:t>
            </a:r>
            <a:r>
              <a:rPr lang="ru-RU" sz="2200" b="1">
                <a:solidFill>
                  <a:srgbClr val="FFFFFF"/>
                </a:solidFill>
              </a:rPr>
              <a:t>м</a:t>
            </a:r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684213" y="1766888"/>
            <a:ext cx="4017962" cy="915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>
                <a:solidFill>
                  <a:srgbClr val="FFFFFF"/>
                </a:solidFill>
              </a:rPr>
              <a:t>Интенсивные течения, вихри, грибовидные структуры, фронты, внутренние волны и др.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3" name="Picture 9" descr="brightness variances_"/>
          <p:cNvPicPr>
            <a:picLocks noChangeAspect="1" noChangeArrowheads="1"/>
          </p:cNvPicPr>
          <p:nvPr/>
        </p:nvPicPr>
        <p:blipFill>
          <a:blip r:embed="rId3"/>
          <a:srcRect l="10909" r="10742"/>
          <a:stretch>
            <a:fillRect/>
          </a:stretch>
        </p:blipFill>
        <p:spPr bwMode="auto">
          <a:xfrm>
            <a:off x="3016250" y="901700"/>
            <a:ext cx="5119688" cy="489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2" name="Picture 3" descr="original fragment"/>
          <p:cNvPicPr>
            <a:picLocks noChangeAspect="1" noChangeArrowheads="1"/>
          </p:cNvPicPr>
          <p:nvPr/>
        </p:nvPicPr>
        <p:blipFill>
          <a:blip r:embed="rId4"/>
          <a:srcRect l="11267" t="5292" r="10095" b="4749"/>
          <a:stretch>
            <a:fillRect/>
          </a:stretch>
        </p:blipFill>
        <p:spPr bwMode="auto">
          <a:xfrm>
            <a:off x="2952750" y="1160463"/>
            <a:ext cx="4924425" cy="4406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2" descr="original"/>
          <p:cNvPicPr>
            <a:picLocks noChangeAspect="1" noChangeArrowheads="1"/>
          </p:cNvPicPr>
          <p:nvPr/>
        </p:nvPicPr>
        <p:blipFill>
          <a:blip r:embed="rId5"/>
          <a:srcRect l="24815" t="6169" r="22414" b="6743"/>
          <a:stretch>
            <a:fillRect/>
          </a:stretch>
        </p:blipFill>
        <p:spPr bwMode="auto">
          <a:xfrm>
            <a:off x="2887663" y="1225550"/>
            <a:ext cx="4989512" cy="4575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4" name="Picture 10" descr="mssVar_"/>
          <p:cNvPicPr>
            <a:picLocks noChangeAspect="1" noChangeArrowheads="1"/>
          </p:cNvPicPr>
          <p:nvPr/>
        </p:nvPicPr>
        <p:blipFill>
          <a:blip r:embed="rId6"/>
          <a:srcRect l="25488" t="5911" r="23418" b="7745"/>
          <a:stretch>
            <a:fillRect/>
          </a:stretch>
        </p:blipFill>
        <p:spPr bwMode="auto">
          <a:xfrm>
            <a:off x="2887663" y="901700"/>
            <a:ext cx="5313362" cy="4989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Группа 23"/>
          <p:cNvGrpSpPr>
            <a:grpSpLocks/>
          </p:cNvGrpSpPr>
          <p:nvPr/>
        </p:nvGrpSpPr>
        <p:grpSpPr bwMode="auto">
          <a:xfrm>
            <a:off x="0" y="836613"/>
            <a:ext cx="1814513" cy="577850"/>
            <a:chOff x="2897172" y="1922449"/>
            <a:chExt cx="3714776" cy="1143008"/>
          </a:xfrm>
        </p:grpSpPr>
        <p:sp>
          <p:nvSpPr>
            <p:cNvPr id="11280" name="Прямоугольник 22"/>
            <p:cNvSpPr>
              <a:spLocks noChangeArrowheads="1"/>
            </p:cNvSpPr>
            <p:nvPr/>
          </p:nvSpPr>
          <p:spPr bwMode="auto">
            <a:xfrm>
              <a:off x="2897172" y="1922449"/>
              <a:ext cx="3714776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81" name="Object 11"/>
            <p:cNvGraphicFramePr>
              <a:graphicFrameLocks noChangeAspect="1"/>
            </p:cNvGraphicFramePr>
            <p:nvPr/>
          </p:nvGraphicFramePr>
          <p:xfrm>
            <a:off x="3326612" y="2031188"/>
            <a:ext cx="2784791" cy="820571"/>
          </p:xfrm>
          <a:graphic>
            <a:graphicData uri="http://schemas.openxmlformats.org/presentationml/2006/ole">
              <p:oleObj spid="_x0000_s5124" name="Equation" r:id="rId7" imgW="647700" imgH="190500" progId="Equation.DSMT4">
                <p:embed/>
              </p:oleObj>
            </a:graphicData>
          </a:graphic>
        </p:graphicFrame>
      </p:grpSp>
      <p:grpSp>
        <p:nvGrpSpPr>
          <p:cNvPr id="3" name="Группа 23"/>
          <p:cNvGrpSpPr>
            <a:grpSpLocks noChangeAspect="1"/>
          </p:cNvGrpSpPr>
          <p:nvPr/>
        </p:nvGrpSpPr>
        <p:grpSpPr bwMode="auto">
          <a:xfrm>
            <a:off x="684213" y="2527300"/>
            <a:ext cx="512762" cy="654050"/>
            <a:chOff x="4305607" y="1922449"/>
            <a:chExt cx="928693" cy="1143008"/>
          </a:xfrm>
        </p:grpSpPr>
        <p:sp>
          <p:nvSpPr>
            <p:cNvPr id="11278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9" name="Object 11"/>
            <p:cNvGraphicFramePr>
              <a:graphicFrameLocks noChangeAspect="1"/>
            </p:cNvGraphicFramePr>
            <p:nvPr/>
          </p:nvGraphicFramePr>
          <p:xfrm>
            <a:off x="4391158" y="2030735"/>
            <a:ext cx="654504" cy="820942"/>
          </p:xfrm>
          <a:graphic>
            <a:graphicData uri="http://schemas.openxmlformats.org/presentationml/2006/ole">
              <p:oleObj spid="_x0000_s5123" name="Equation" r:id="rId8" imgW="152334" imgH="190417" progId="Equation.DSMT4">
                <p:embed/>
              </p:oleObj>
            </a:graphicData>
          </a:graphic>
        </p:graphicFrame>
      </p:grpSp>
      <p:grpSp>
        <p:nvGrpSpPr>
          <p:cNvPr id="4" name="Группа 23"/>
          <p:cNvGrpSpPr>
            <a:grpSpLocks noChangeAspect="1"/>
          </p:cNvGrpSpPr>
          <p:nvPr/>
        </p:nvGrpSpPr>
        <p:grpSpPr bwMode="auto">
          <a:xfrm>
            <a:off x="684213" y="4337050"/>
            <a:ext cx="512762" cy="652463"/>
            <a:chOff x="4305607" y="1922449"/>
            <a:chExt cx="928693" cy="1143008"/>
          </a:xfrm>
        </p:grpSpPr>
        <p:sp>
          <p:nvSpPr>
            <p:cNvPr id="11276" name="Прямоугольник 22"/>
            <p:cNvSpPr>
              <a:spLocks noChangeArrowheads="1"/>
            </p:cNvSpPr>
            <p:nvPr/>
          </p:nvSpPr>
          <p:spPr bwMode="auto">
            <a:xfrm>
              <a:off x="4305607" y="1922449"/>
              <a:ext cx="928693" cy="114300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1277" name="Object 11"/>
            <p:cNvGraphicFramePr>
              <a:graphicFrameLocks noChangeAspect="1"/>
            </p:cNvGraphicFramePr>
            <p:nvPr/>
          </p:nvGraphicFramePr>
          <p:xfrm>
            <a:off x="4391693" y="2005530"/>
            <a:ext cx="654782" cy="873621"/>
          </p:xfrm>
          <a:graphic>
            <a:graphicData uri="http://schemas.openxmlformats.org/presentationml/2006/ole">
              <p:oleObj spid="_x0000_s5122" name="Equation" r:id="rId9" imgW="152268" imgH="203024" progId="Equation.DSMT4">
                <p:embed/>
              </p:oleObj>
            </a:graphicData>
          </a:graphic>
        </p:graphicFrame>
      </p:grpSp>
      <p:sp>
        <p:nvSpPr>
          <p:cNvPr id="26" name="Прямоугольник 14"/>
          <p:cNvSpPr>
            <a:spLocks noChangeArrowheads="1"/>
          </p:cNvSpPr>
          <p:nvPr/>
        </p:nvSpPr>
        <p:spPr bwMode="auto">
          <a:xfrm>
            <a:off x="1851025" y="3498850"/>
            <a:ext cx="2590800" cy="1744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Интенсивные течения, вихри, грибовидные структуры, фронты, внутренние волны,</a:t>
            </a:r>
          </a:p>
          <a:p>
            <a:r>
              <a:rPr lang="ru-RU" b="1"/>
              <a:t>зыбь и</a:t>
            </a:r>
          </a:p>
          <a:p>
            <a:r>
              <a:rPr lang="ru-RU" b="1"/>
              <a:t>многое другое</a:t>
            </a:r>
          </a:p>
        </p:txBody>
      </p:sp>
      <p:sp>
        <p:nvSpPr>
          <p:cNvPr id="28" name="Прямоугольник 27"/>
          <p:cNvSpPr>
            <a:spLocks noChangeArrowheads="1"/>
          </p:cNvSpPr>
          <p:nvPr/>
        </p:nvSpPr>
        <p:spPr bwMode="auto">
          <a:xfrm>
            <a:off x="360363" y="1744663"/>
            <a:ext cx="906462" cy="517525"/>
          </a:xfrm>
          <a:prstGeom prst="rect">
            <a:avLst/>
          </a:prstGeom>
          <a:noFill/>
          <a:ln w="38100" algn="ctr">
            <a:solidFill>
              <a:srgbClr val="FF0000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en-US"/>
          </a:p>
        </p:txBody>
      </p:sp>
      <p:sp>
        <p:nvSpPr>
          <p:cNvPr id="18" name="Title 17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25272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sz="4000" dirty="0" smtClean="0"/>
              <a:t>Процедура восстановления СКН</a:t>
            </a:r>
            <a:endParaRPr lang="ru-RU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0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49023E-7 -4.73552E-6 L -0.48866 -0.24076 " pathEditMode="relative" rAng="0" ptsTypes="AA">
                                      <p:cBhvr>
                                        <p:cTn id="17" dur="2000" fill="hold"/>
                                        <p:tgtEl>
                                          <p:spTgt spid="225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4" y="-12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9" dur="2000" fill="hold"/>
                                        <p:tgtEl>
                                          <p:spTgt spid="22531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2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21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2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3938E-6 -4.24853E-6 L -0.49228 0.04744 " pathEditMode="relative" rAng="0" ptsTypes="AA">
                                      <p:cBhvr>
                                        <p:cTn id="39" dur="2000" fill="hold"/>
                                        <p:tgtEl>
                                          <p:spTgt spid="225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6" y="24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1" dur="2000" fill="hold"/>
                                        <p:tgtEl>
                                          <p:spTgt spid="22532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  <p:par>
                                <p:cTn id="4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45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1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53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5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 nodeType="clickPar">
                      <p:stCondLst>
                        <p:cond delay="indefinite"/>
                      </p:stCondLst>
                      <p:childTnLst>
                        <p:par>
                          <p:cTn id="5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9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032E-7 -2.26795E-7 L -0.50213 0.34481 " pathEditMode="relative" rAng="0" ptsTypes="AA">
                                      <p:cBhvr>
                                        <p:cTn id="60" dur="2000" fill="hold"/>
                                        <p:tgtEl>
                                          <p:spTgt spid="225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1" y="172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4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65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66" dur="2000" fill="hold"/>
                                        <p:tgtEl>
                                          <p:spTgt spid="22533"/>
                                        </p:tgtEl>
                                      </p:cBhvr>
                                      <p:by x="25000" y="2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1000" fill="hold"/>
                                        <p:tgtEl>
                                          <p:spTgt spid="225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74" dur="2000" fill="hold"/>
                                        <p:tgtEl>
                                          <p:spTgt spid="22534"/>
                                        </p:tgtEl>
                                      </p:cBhvr>
                                      <p:by x="150000" y="15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10"/>
                                  </p:iterate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8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4000" b="1" dirty="0" smtClean="0"/>
              <a:t>Грифоны</a:t>
            </a:r>
            <a:r>
              <a:rPr lang="en-US" b="1" dirty="0" smtClean="0"/>
              <a:t/>
            </a:r>
            <a:br>
              <a:rPr lang="en-US" b="1" dirty="0" smtClean="0"/>
            </a:br>
            <a:r>
              <a:rPr lang="ru-RU" sz="2000" b="1" dirty="0" smtClean="0"/>
              <a:t>Пример Мексиканского залива</a:t>
            </a:r>
            <a:endParaRPr lang="ru-RU" sz="2000" b="1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962025" y="1143000"/>
            <a:ext cx="7219950" cy="5702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2292" name="Прямоугольник 2"/>
          <p:cNvSpPr>
            <a:spLocks noChangeArrowheads="1"/>
          </p:cNvSpPr>
          <p:nvPr/>
        </p:nvSpPr>
        <p:spPr bwMode="auto">
          <a:xfrm>
            <a:off x="1588" y="1905000"/>
            <a:ext cx="1695450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dirty="0"/>
              <a:t>MODIS/Terra</a:t>
            </a:r>
          </a:p>
          <a:p>
            <a:endParaRPr lang="en-US" b="1" dirty="0"/>
          </a:p>
          <a:p>
            <a:r>
              <a:rPr lang="ru-RU" b="1" i="1" dirty="0"/>
              <a:t>2 Июня</a:t>
            </a:r>
            <a:r>
              <a:rPr lang="en-US" b="1" i="1" dirty="0"/>
              <a:t> 2005, 16:55 GMT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67834" y="2514600"/>
            <a:ext cx="7408333" cy="4114800"/>
          </a:xfrm>
        </p:spPr>
        <p:txBody>
          <a:bodyPr>
            <a:normAutofit/>
          </a:bodyPr>
          <a:lstStyle/>
          <a:p>
            <a:r>
              <a:rPr lang="ru-RU" dirty="0" smtClean="0">
                <a:solidFill>
                  <a:schemeClr val="tx1"/>
                </a:solidFill>
              </a:rPr>
              <a:t>В работе предложен новый метод обработки и анализа спутниковы изображений солнечного блика и его применение для исследования океанических процессов.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Оригинальность работы состоит в том, что данные оптических спутниковых измерений в солнечном блике обычно отбрасываются как сильная «шумовая помеха», не позволяющая исследовать особенности цвета океана.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Актуальность темы </a:t>
            </a:r>
            <a:r>
              <a:rPr lang="ru-RU" dirty="0" smtClean="0"/>
              <a:t>диссертации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817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b="1" dirty="0" smtClean="0"/>
              <a:t>Контрасты СКН нефтяных сликов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763" y="1273175"/>
            <a:ext cx="8926512" cy="4116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3316" name="Прямоугольник 2"/>
          <p:cNvSpPr>
            <a:spLocks noChangeArrowheads="1"/>
          </p:cNvSpPr>
          <p:nvPr/>
        </p:nvSpPr>
        <p:spPr bwMode="auto">
          <a:xfrm>
            <a:off x="4427538" y="5420027"/>
            <a:ext cx="45513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r>
              <a:rPr lang="ru-RU" i="1"/>
              <a:t>Красная линия</a:t>
            </a:r>
            <a:r>
              <a:rPr lang="en-US" i="1"/>
              <a:t> – </a:t>
            </a:r>
            <a:r>
              <a:rPr lang="ru-RU" i="1"/>
              <a:t>контрасты СКН рыбьего жира, как докладывалось Коксом и Манком </a:t>
            </a:r>
            <a:r>
              <a:rPr lang="en-US" i="1"/>
              <a:t>(1954).</a:t>
            </a:r>
            <a:endParaRPr lang="ru-RU"/>
          </a:p>
        </p:txBody>
      </p:sp>
      <p:sp>
        <p:nvSpPr>
          <p:cNvPr id="13317" name="Прямоугольник 4"/>
          <p:cNvSpPr>
            <a:spLocks noChangeArrowheads="1"/>
          </p:cNvSpPr>
          <p:nvPr/>
        </p:nvSpPr>
        <p:spPr bwMode="auto">
          <a:xfrm>
            <a:off x="55563" y="5420027"/>
            <a:ext cx="4897437" cy="143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i="1" dirty="0" smtClean="0"/>
              <a:t>контрасты СКН в нефтяных сликах ситематически ниже контрастов СКН в сликах биологического происхождения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1252728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ru-RU" sz="3200" dirty="0" smtClean="0"/>
              <a:t>Применение подхода к нефтяным разливам</a:t>
            </a:r>
            <a:r>
              <a:rPr lang="ru-RU" sz="4000" dirty="0" smtClean="0"/>
              <a:t/>
            </a:r>
            <a:br>
              <a:rPr lang="ru-RU" sz="4000" dirty="0" smtClean="0"/>
            </a:br>
            <a:r>
              <a:rPr lang="ru-RU" sz="2800" dirty="0" smtClean="0"/>
              <a:t>пример Deepwater Horizon</a:t>
            </a:r>
            <a:endParaRPr lang="ru-RU" sz="3200" dirty="0">
              <a:effectLst/>
            </a:endParaRPr>
          </a:p>
        </p:txBody>
      </p:sp>
      <p:pic>
        <p:nvPicPr>
          <p:cNvPr id="10243" name="Picture 3" descr="F:\Documents\АСПИРАНТУРА\NIERSC\Presentations Papers\Bergen Workshop Nov 2011\Deepwater_Horizon_oil_spill_-_May_24,_2010_-_with_locator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61" y="1524000"/>
            <a:ext cx="7155360" cy="550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F:\Documents\АСПИРАНТУРА\NIERSC\Presentations Papers\Bergen Workshop Nov 2011\800px-Deepwater_Horizon_offshore_drilling_unit_on_fire_201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053"/>
            <a:ext cx="3686400" cy="276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Дата 24 Мая"/>
          <p:cNvSpPr>
            <a:spLocks noChangeArrowheads="1"/>
          </p:cNvSpPr>
          <p:nvPr/>
        </p:nvSpPr>
        <p:spPr bwMode="auto">
          <a:xfrm>
            <a:off x="64800" y="5183424"/>
            <a:ext cx="2074805" cy="6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807" tIns="41403" rIns="82807" bIns="41403">
            <a:spAutoFit/>
          </a:bodyPr>
          <a:lstStyle/>
          <a:p>
            <a:r>
              <a:rPr lang="en-US" dirty="0"/>
              <a:t>Deepwater Horizon</a:t>
            </a:r>
          </a:p>
          <a:p>
            <a:r>
              <a:rPr lang="en-US" dirty="0"/>
              <a:t>May 24, </a:t>
            </a:r>
            <a:r>
              <a:rPr lang="en-US" dirty="0" smtClean="0"/>
              <a:t>2010</a:t>
            </a:r>
          </a:p>
        </p:txBody>
      </p:sp>
      <p:pic>
        <p:nvPicPr>
          <p:cNvPr id="9218" name="Picture 2" descr="E:\media\data\Documents\megagrant\forTheWebSite\image of the day\Deepwater_Horizon_oil_spill_May_24_2010_MERIS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80" y="1545602"/>
            <a:ext cx="7542720" cy="432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E:\media\data\Documents\megagrant\forTheWebSite\image of the day\Deepwater_Horizon_oil_spill_May_24_2010_ASAR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=""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0" y="1526881"/>
            <a:ext cx="4800960" cy="457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дата фото"/>
          <p:cNvSpPr>
            <a:spLocks noChangeArrowheads="1"/>
          </p:cNvSpPr>
          <p:nvPr/>
        </p:nvSpPr>
        <p:spPr bwMode="auto">
          <a:xfrm>
            <a:off x="-12700" y="1752600"/>
            <a:ext cx="1689100" cy="360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20 Апреля 2010</a:t>
            </a:r>
          </a:p>
        </p:txBody>
      </p:sp>
      <p:sp>
        <p:nvSpPr>
          <p:cNvPr id="10" name="MODIS"/>
          <p:cNvSpPr/>
          <p:nvPr/>
        </p:nvSpPr>
        <p:spPr>
          <a:xfrm>
            <a:off x="69050" y="5791200"/>
            <a:ext cx="14549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Terra/MODIS</a:t>
            </a:r>
            <a:endParaRPr lang="ru-RU" b="1" dirty="0"/>
          </a:p>
        </p:txBody>
      </p:sp>
      <p:sp>
        <p:nvSpPr>
          <p:cNvPr id="11" name="MERIS"/>
          <p:cNvSpPr/>
          <p:nvPr/>
        </p:nvSpPr>
        <p:spPr>
          <a:xfrm>
            <a:off x="76200" y="5791200"/>
            <a:ext cx="8274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MERIS</a:t>
            </a:r>
          </a:p>
        </p:txBody>
      </p:sp>
      <p:sp>
        <p:nvSpPr>
          <p:cNvPr id="12" name="ASAR"/>
          <p:cNvSpPr/>
          <p:nvPr/>
        </p:nvSpPr>
        <p:spPr>
          <a:xfrm>
            <a:off x="76200" y="5791200"/>
            <a:ext cx="7344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ASAR</a:t>
            </a:r>
          </a:p>
        </p:txBody>
      </p:sp>
      <p:sp>
        <p:nvSpPr>
          <p:cNvPr id="13" name="Дата 25 Мая"/>
          <p:cNvSpPr>
            <a:spLocks noChangeArrowheads="1"/>
          </p:cNvSpPr>
          <p:nvPr/>
        </p:nvSpPr>
        <p:spPr bwMode="auto">
          <a:xfrm>
            <a:off x="58795" y="5181600"/>
            <a:ext cx="2074805" cy="6376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2807" tIns="41403" rIns="82807" bIns="41403">
            <a:spAutoFit/>
          </a:bodyPr>
          <a:lstStyle/>
          <a:p>
            <a:r>
              <a:rPr lang="en-US" dirty="0"/>
              <a:t>Deepwater Horizon</a:t>
            </a:r>
          </a:p>
          <a:p>
            <a:r>
              <a:rPr lang="en-US" dirty="0"/>
              <a:t>May </a:t>
            </a:r>
            <a:r>
              <a:rPr lang="en-US" dirty="0" smtClean="0"/>
              <a:t>25, 2010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9" grpId="0"/>
      <p:bldP spid="10" grpId="0"/>
      <p:bldP spid="11" grpId="0"/>
      <p:bldP spid="11" grpId="1"/>
      <p:bldP spid="12" grpId="0"/>
      <p:bldP spid="1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4254500" y="3973513"/>
            <a:ext cx="4889500" cy="2884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0" y="1525587"/>
            <a:ext cx="4908550" cy="2894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4595813"/>
            <a:ext cx="4183063" cy="2301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Цветной композит </a:t>
            </a:r>
            <a:r>
              <a:rPr lang="ru-RU"/>
              <a:t>увеличенной области изображений MERIS/Envisat района разлива нефтепродуктов в результате взрыва нефтяной платформы «Deepwater Horizon» в Мексиканском заливе 24 Мая 2010г., 16ч17м. и MODIS/Terra, датируемое 24 Мая 2010г., 16ч45м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7750175" y="3630613"/>
            <a:ext cx="143515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MODIS/Terra</a:t>
            </a: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7938" y="4337050"/>
            <a:ext cx="163001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 dirty="0"/>
              <a:t>MERIS/Envisat </a:t>
            </a: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5876925" y="1744663"/>
            <a:ext cx="2012950" cy="361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Deepwater Horizon</a:t>
            </a:r>
          </a:p>
        </p:txBody>
      </p:sp>
      <p:cxnSp>
        <p:nvCxnSpPr>
          <p:cNvPr id="15370" name="Прямая со стрелкой 13"/>
          <p:cNvCxnSpPr>
            <a:cxnSpLocks noChangeShapeType="1"/>
          </p:cNvCxnSpPr>
          <p:nvPr/>
        </p:nvCxnSpPr>
        <p:spPr bwMode="auto">
          <a:xfrm rot="5400000">
            <a:off x="5538788" y="3517900"/>
            <a:ext cx="2897187" cy="3651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71" name="Прямая со стрелкой 15"/>
          <p:cNvCxnSpPr>
            <a:cxnSpLocks noChangeShapeType="1"/>
          </p:cNvCxnSpPr>
          <p:nvPr/>
        </p:nvCxnSpPr>
        <p:spPr bwMode="auto">
          <a:xfrm rot="10800000" flipV="1">
            <a:off x="2757488" y="1916113"/>
            <a:ext cx="3109912" cy="6048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400" dirty="0" err="1" smtClean="0"/>
              <a:t>Разработанный</a:t>
            </a:r>
            <a:r>
              <a:rPr lang="en-US" sz="2400" dirty="0" smtClean="0"/>
              <a:t> </a:t>
            </a:r>
            <a:r>
              <a:rPr lang="en-US" sz="2400" dirty="0" err="1" smtClean="0"/>
              <a:t>метод</a:t>
            </a:r>
            <a:r>
              <a:rPr lang="en-US" sz="2400" dirty="0" smtClean="0"/>
              <a:t> </a:t>
            </a:r>
            <a:r>
              <a:rPr lang="ru-RU" sz="2400" dirty="0" smtClean="0"/>
              <a:t>применен</a:t>
            </a:r>
            <a:r>
              <a:rPr lang="en-US" sz="2400" dirty="0" smtClean="0"/>
              <a:t> </a:t>
            </a:r>
            <a:r>
              <a:rPr lang="ru-RU" sz="2400" dirty="0" smtClean="0"/>
              <a:t>для количественного анализа поверхностных проявлений нефтяного загрязнения в Мексиканском заливе</a:t>
            </a: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Заголовок 1"/>
          <p:cNvSpPr>
            <a:spLocks noGrp="1"/>
          </p:cNvSpPr>
          <p:nvPr>
            <p:ph type="title"/>
          </p:nvPr>
        </p:nvSpPr>
        <p:spPr>
          <a:xfrm>
            <a:off x="457200" y="-98425"/>
            <a:ext cx="8223250" cy="1141413"/>
          </a:xfrm>
        </p:spPr>
        <p:txBody>
          <a:bodyPr/>
          <a:lstStyle/>
          <a:p>
            <a:pPr eaLnBrk="1" hangingPunct="1"/>
            <a:r>
              <a:rPr lang="ru-RU" sz="3600" smtClean="0"/>
              <a:t>Применение алгоритма</a:t>
            </a:r>
          </a:p>
        </p:txBody>
      </p:sp>
      <p:pic>
        <p:nvPicPr>
          <p:cNvPr id="16387" name="Picture 9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208088"/>
            <a:ext cx="9061450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0" y="703263"/>
            <a:ext cx="21748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pPr eaLnBrk="0"/>
            <a:r>
              <a:rPr lang="en-US" sz="1100" i="1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600"/>
              <a:t> </a:t>
            </a:r>
            <a:endParaRPr lang="ru-RU"/>
          </a:p>
        </p:txBody>
      </p:sp>
      <p:sp>
        <p:nvSpPr>
          <p:cNvPr id="16389" name="Прямоугольник 8"/>
          <p:cNvSpPr>
            <a:spLocks noChangeArrowheads="1"/>
          </p:cNvSpPr>
          <p:nvPr/>
        </p:nvSpPr>
        <p:spPr bwMode="auto">
          <a:xfrm>
            <a:off x="5510213" y="3668713"/>
            <a:ext cx="25844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Передаточные функции</a:t>
            </a:r>
            <a:endParaRPr lang="en-US" b="1"/>
          </a:p>
        </p:txBody>
      </p:sp>
      <p:sp>
        <p:nvSpPr>
          <p:cNvPr id="16390" name="Прямоугольник 9"/>
          <p:cNvSpPr>
            <a:spLocks noChangeArrowheads="1"/>
          </p:cNvSpPr>
          <p:nvPr/>
        </p:nvSpPr>
        <p:spPr bwMode="auto">
          <a:xfrm>
            <a:off x="1241425" y="3668713"/>
            <a:ext cx="23622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Усреднённые яркости</a:t>
            </a:r>
            <a:endParaRPr lang="en-US" b="1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"/>
          <p:cNvGrpSpPr>
            <a:grpSpLocks/>
          </p:cNvGrpSpPr>
          <p:nvPr/>
        </p:nvGrpSpPr>
        <p:grpSpPr bwMode="auto">
          <a:xfrm>
            <a:off x="65088" y="1077913"/>
            <a:ext cx="9078912" cy="5748337"/>
            <a:chOff x="71760" y="1187548"/>
            <a:chExt cx="10009112" cy="6336705"/>
          </a:xfrm>
        </p:grpSpPr>
        <p:pic>
          <p:nvPicPr>
            <p:cNvPr id="1741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24580" y="3924253"/>
              <a:ext cx="6556292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741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760" y="1187548"/>
              <a:ext cx="6437086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3560763"/>
            <a:ext cx="5899150" cy="3263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75" y="1069975"/>
            <a:ext cx="5899150" cy="32670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29701" name="Заголовок 1"/>
          <p:cNvSpPr>
            <a:spLocks noGrp="1"/>
          </p:cNvSpPr>
          <p:nvPr>
            <p:ph type="title"/>
          </p:nvPr>
        </p:nvSpPr>
        <p:spPr>
          <a:xfrm>
            <a:off x="457200" y="-33338"/>
            <a:ext cx="8226425" cy="114300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 err="1" smtClean="0"/>
              <a:t>Контрасты</a:t>
            </a:r>
            <a:r>
              <a:rPr lang="en-US" dirty="0" smtClean="0"/>
              <a:t> СКН</a:t>
            </a:r>
            <a:endParaRPr lang="ru-RU" dirty="0" smtClean="0"/>
          </a:p>
        </p:txBody>
      </p:sp>
      <p:sp>
        <p:nvSpPr>
          <p:cNvPr id="17414" name="Прямоугольник 3"/>
          <p:cNvSpPr>
            <a:spLocks noChangeArrowheads="1"/>
          </p:cNvSpPr>
          <p:nvPr/>
        </p:nvSpPr>
        <p:spPr bwMode="auto">
          <a:xfrm>
            <a:off x="5903913" y="984250"/>
            <a:ext cx="31083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MERIS (upper)</a:t>
            </a:r>
          </a:p>
          <a:p>
            <a:r>
              <a:rPr lang="en-US" i="1"/>
              <a:t>May 24, 2010, 16:17 GMT</a:t>
            </a:r>
          </a:p>
        </p:txBody>
      </p:sp>
      <p:sp>
        <p:nvSpPr>
          <p:cNvPr id="17415" name="Прямоугольник 4"/>
          <p:cNvSpPr>
            <a:spLocks noChangeArrowheads="1"/>
          </p:cNvSpPr>
          <p:nvPr/>
        </p:nvSpPr>
        <p:spPr bwMode="auto">
          <a:xfrm>
            <a:off x="66675" y="5911850"/>
            <a:ext cx="30686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endParaRPr lang="en-US" i="1"/>
          </a:p>
          <a:p>
            <a:pPr algn="r"/>
            <a:r>
              <a:rPr lang="en-US" b="1" i="1"/>
              <a:t>MODIS/Terra (lower)</a:t>
            </a:r>
            <a:endParaRPr lang="en-US" i="1"/>
          </a:p>
          <a:p>
            <a:pPr algn="r"/>
            <a:r>
              <a:rPr lang="en-US" i="1"/>
              <a:t>May 24, 2010, 16:45 GMT and 16:50 GMT </a:t>
            </a:r>
            <a:endParaRPr lang="ru-RU"/>
          </a:p>
        </p:txBody>
      </p:sp>
      <p:sp>
        <p:nvSpPr>
          <p:cNvPr id="17416" name="Прямоугольник 3"/>
          <p:cNvSpPr>
            <a:spLocks noChangeArrowheads="1"/>
          </p:cNvSpPr>
          <p:nvPr/>
        </p:nvSpPr>
        <p:spPr bwMode="auto">
          <a:xfrm>
            <a:off x="66675" y="4735513"/>
            <a:ext cx="29495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Red arrows indicate zones of the inversion of contrasts </a:t>
            </a:r>
            <a:endParaRPr lang="ru-RU" b="1" i="1"/>
          </a:p>
        </p:txBody>
      </p:sp>
      <p:sp>
        <p:nvSpPr>
          <p:cNvPr id="17417" name="Прямоугольник 4"/>
          <p:cNvSpPr>
            <a:spLocks noChangeArrowheads="1"/>
          </p:cNvSpPr>
          <p:nvPr/>
        </p:nvSpPr>
        <p:spPr bwMode="auto">
          <a:xfrm>
            <a:off x="6149975" y="1709738"/>
            <a:ext cx="288925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MSS anomalies confined to the yellow contours are presumably not true, </a:t>
            </a:r>
          </a:p>
          <a:p>
            <a:endParaRPr lang="en-US" b="1" i="1"/>
          </a:p>
          <a:p>
            <a:r>
              <a:rPr lang="en-US" b="1" i="1"/>
              <a:t>the oil film thickness in this area is too large relative to the red light wavelength</a:t>
            </a:r>
            <a:endParaRPr lang="ru-RU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5514975" y="273050"/>
            <a:ext cx="3303588" cy="1587500"/>
          </a:xfrm>
        </p:spPr>
        <p:txBody>
          <a:bodyPr/>
          <a:lstStyle/>
          <a:p>
            <a:pPr eaLnBrk="1" hangingPunct="1"/>
            <a:r>
              <a:rPr lang="ru-RU" smtClean="0"/>
              <a:t>Синергетика с </a:t>
            </a:r>
            <a:r>
              <a:rPr lang="en-US" smtClean="0"/>
              <a:t> ASAR</a:t>
            </a:r>
            <a:endParaRPr lang="ru-RU" smtClean="0"/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9025" y="2644775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46050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3"/>
          <p:cNvSpPr>
            <a:spLocks noChangeArrowheads="1"/>
          </p:cNvSpPr>
          <p:nvPr/>
        </p:nvSpPr>
        <p:spPr bwMode="auto">
          <a:xfrm>
            <a:off x="849313" y="17463"/>
            <a:ext cx="231933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ASAR (15:58 GMT)</a:t>
            </a:r>
            <a:endParaRPr lang="ru-RU" sz="2200" b="1"/>
          </a:p>
        </p:txBody>
      </p:sp>
      <p:sp>
        <p:nvSpPr>
          <p:cNvPr id="18438" name="Прямоугольник 4"/>
          <p:cNvSpPr>
            <a:spLocks noChangeArrowheads="1"/>
          </p:cNvSpPr>
          <p:nvPr/>
        </p:nvSpPr>
        <p:spPr bwMode="auto">
          <a:xfrm>
            <a:off x="5746750" y="2905125"/>
            <a:ext cx="244316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MERIS (15:56.GMT)</a:t>
            </a:r>
            <a:endParaRPr lang="ru-RU" sz="2200" b="1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350" y="4016375"/>
            <a:ext cx="2973388" cy="2771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40" name="Прямоугольник 10"/>
          <p:cNvSpPr>
            <a:spLocks noChangeArrowheads="1"/>
          </p:cNvSpPr>
          <p:nvPr/>
        </p:nvSpPr>
        <p:spPr bwMode="auto">
          <a:xfrm>
            <a:off x="5813425" y="2122488"/>
            <a:ext cx="300513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sz="2200" b="1" i="1"/>
              <a:t>26 </a:t>
            </a:r>
            <a:r>
              <a:rPr lang="ru-RU" sz="2200" b="1" i="1"/>
              <a:t>Апреля</a:t>
            </a:r>
            <a:r>
              <a:rPr lang="en-US" sz="2200" b="1" i="1"/>
              <a:t> 2010</a:t>
            </a:r>
            <a:endParaRPr lang="ru-RU" sz="2200" b="1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-180975"/>
            <a:ext cx="168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endParaRPr lang="en-US"/>
          </a:p>
        </p:txBody>
      </p:sp>
      <p:graphicFrame>
        <p:nvGraphicFramePr>
          <p:cNvPr id="18442" name="Объект 6"/>
          <p:cNvGraphicFramePr>
            <a:graphicFrameLocks noChangeAspect="1"/>
          </p:cNvGraphicFramePr>
          <p:nvPr/>
        </p:nvGraphicFramePr>
        <p:xfrm>
          <a:off x="198678" y="4038601"/>
          <a:ext cx="3077921" cy="609600"/>
        </p:xfrm>
        <a:graphic>
          <a:graphicData uri="http://schemas.openxmlformats.org/presentationml/2006/ole">
            <p:oleObj spid="_x0000_s6146" name="MathType 6.0 Equation" r:id="rId7" imgW="491352" imgH="190441" progId="Equation.DSMT4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129600" y="5351602"/>
            <a:ext cx="8848800" cy="14707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(слева) поле ветра, полученное по изображению ASAR WS, с использованием алгоритма </a:t>
            </a:r>
            <a:r>
              <a:rPr lang="en-US" dirty="0">
                <a:solidFill>
                  <a:srgbClr val="FFFFFF"/>
                </a:solidFill>
              </a:rPr>
              <a:t>CMOD</a:t>
            </a:r>
            <a:r>
              <a:rPr lang="ru-RU" dirty="0">
                <a:solidFill>
                  <a:srgbClr val="FFFFFF"/>
                </a:solidFill>
              </a:rPr>
              <a:t>4, отражает особенности проявления океанического течения.</a:t>
            </a:r>
          </a:p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(справа) поле поверхностной температуры океана (ТПО), полученное по данным </a:t>
            </a:r>
            <a:r>
              <a:rPr lang="en-US" dirty="0">
                <a:solidFill>
                  <a:srgbClr val="FFFFFF"/>
                </a:solidFill>
              </a:rPr>
              <a:t>MODIS</a:t>
            </a:r>
            <a:r>
              <a:rPr lang="ru-RU" dirty="0">
                <a:solidFill>
                  <a:srgbClr val="FFFFFF"/>
                </a:solidFill>
              </a:rPr>
              <a:t>, демонстрирует основное течение мыса Игольного и разнообразие мезо- и крупномасштабных особенностей на поверхности. 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879" y="2057400"/>
            <a:ext cx="4361139" cy="449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59" y="2057400"/>
            <a:ext cx="4330641" cy="4495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99872"/>
            <a:ext cx="8229600" cy="1252728"/>
          </a:xfrm>
        </p:spPr>
        <p:txBody>
          <a:bodyPr>
            <a:noAutofit/>
          </a:bodyPr>
          <a:lstStyle/>
          <a:p>
            <a:r>
              <a:rPr lang="ru-RU" sz="2400" dirty="0" smtClean="0"/>
              <a:t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</a:t>
            </a:r>
            <a:br>
              <a:rPr lang="ru-RU" sz="2400" dirty="0" smtClean="0"/>
            </a:b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2921761" y="188661"/>
            <a:ext cx="3107986" cy="53200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 anchor="ctr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900" b="1" dirty="0">
                <a:solidFill>
                  <a:srgbClr val="FFFFFF"/>
                </a:solidFill>
              </a:rPr>
              <a:t>РСА изображение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1850401" y="771921"/>
            <a:ext cx="5054400" cy="5054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4" name="TextBox 7"/>
          <p:cNvSpPr txBox="1">
            <a:spLocks noChangeArrowheads="1"/>
          </p:cNvSpPr>
          <p:nvPr/>
        </p:nvSpPr>
        <p:spPr bwMode="auto">
          <a:xfrm>
            <a:off x="295200" y="5891659"/>
            <a:ext cx="8788460" cy="63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/>
              <a:t>Очевидна связь РСА контрастов  с особенностями мезо-масштабной изменчивости</a:t>
            </a:r>
          </a:p>
          <a:p>
            <a:r>
              <a:rPr lang="ru-RU"/>
              <a:t>Связаны ли эти РСА контрасты с течениями и какие их особенности они отображают?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5"/>
          <p:cNvSpPr txBox="1">
            <a:spLocks noChangeArrowheads="1"/>
          </p:cNvSpPr>
          <p:nvPr/>
        </p:nvSpPr>
        <p:spPr bwMode="auto">
          <a:xfrm>
            <a:off x="243600" y="2025793"/>
            <a:ext cx="8671800" cy="353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/>
              <a:t>Поле течений представляется в виде суммы:</a:t>
            </a:r>
          </a:p>
          <a:p>
            <a:pPr>
              <a:lnSpc>
                <a:spcPct val="100000"/>
              </a:lnSpc>
            </a:pP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квазигеострофического течения (КГТ)</a:t>
            </a:r>
            <a:endParaRPr lang="en-US" sz="2400" b="1" dirty="0" smtClean="0"/>
          </a:p>
          <a:p>
            <a:pPr>
              <a:lnSpc>
                <a:spcPct val="100000"/>
              </a:lnSpc>
            </a:pPr>
            <a:endParaRPr lang="en-US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экмановского дрейфового течения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(генерируемого однородным ветровым полем)</a:t>
            </a:r>
            <a:endParaRPr lang="en-US" sz="2000" dirty="0" smtClean="0"/>
          </a:p>
          <a:p>
            <a:pPr>
              <a:lnSpc>
                <a:spcPct val="100000"/>
              </a:lnSpc>
            </a:pPr>
            <a:endParaRPr lang="ru-RU" sz="2000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И вторичной агеострофической циркуляции (</a:t>
            </a:r>
            <a:r>
              <a:rPr lang="en-US" sz="2400" b="1" dirty="0" smtClean="0"/>
              <a:t>ВА</a:t>
            </a:r>
            <a:r>
              <a:rPr lang="ru-RU" sz="2400" b="1" dirty="0" smtClean="0"/>
              <a:t>Ц)</a:t>
            </a:r>
            <a:r>
              <a:rPr lang="en-US" sz="2400" b="1" dirty="0" smtClean="0"/>
              <a:t> </a:t>
            </a:r>
            <a:r>
              <a:rPr lang="ru-RU" sz="2400" b="1" dirty="0" smtClean="0"/>
              <a:t>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(возникающей в результате взаимодействия Экмановского течения с КГТ и адиабатического перемешивания в Экмановском слое)</a:t>
            </a:r>
            <a:endParaRPr lang="ru-RU" sz="2000" dirty="0"/>
          </a:p>
        </p:txBody>
      </p:sp>
      <p:graphicFrame>
        <p:nvGraphicFramePr>
          <p:cNvPr id="1026" name="Object 35"/>
          <p:cNvGraphicFramePr>
            <a:graphicFrameLocks noChangeAspect="1"/>
          </p:cNvGraphicFramePr>
          <p:nvPr/>
        </p:nvGraphicFramePr>
        <p:xfrm>
          <a:off x="7391400" y="2667000"/>
          <a:ext cx="533400" cy="533455"/>
        </p:xfrm>
        <a:graphic>
          <a:graphicData uri="http://schemas.openxmlformats.org/presentationml/2006/ole">
            <p:oleObj spid="_x0000_s55298" name="Equation" r:id="rId3" imgW="164881" imgH="164881" progId="Equation.DSMT4">
              <p:embed/>
            </p:oleObj>
          </a:graphicData>
        </a:graphic>
      </p:graphicFrame>
      <p:graphicFrame>
        <p:nvGraphicFramePr>
          <p:cNvPr id="1027" name="Object 37"/>
          <p:cNvGraphicFramePr>
            <a:graphicFrameLocks noChangeAspect="1"/>
          </p:cNvGraphicFramePr>
          <p:nvPr/>
        </p:nvGraphicFramePr>
        <p:xfrm>
          <a:off x="2970720" y="5715000"/>
          <a:ext cx="3202560" cy="653829"/>
        </p:xfrm>
        <a:graphic>
          <a:graphicData uri="http://schemas.openxmlformats.org/presentationml/2006/ole">
            <p:oleObj spid="_x0000_s55299" name="Equation" r:id="rId4" imgW="491384" imgH="203155" progId="Equation.DSMT4">
              <p:embed/>
            </p:oleObj>
          </a:graphicData>
        </a:graphic>
      </p:graphicFrame>
      <p:graphicFrame>
        <p:nvGraphicFramePr>
          <p:cNvPr id="1028" name="Object 39"/>
          <p:cNvGraphicFramePr>
            <a:graphicFrameLocks noChangeAspect="1"/>
          </p:cNvGraphicFramePr>
          <p:nvPr/>
        </p:nvGraphicFramePr>
        <p:xfrm>
          <a:off x="7391400" y="3447896"/>
          <a:ext cx="533400" cy="590704"/>
        </p:xfrm>
        <a:graphic>
          <a:graphicData uri="http://schemas.openxmlformats.org/presentationml/2006/ole">
            <p:oleObj spid="_x0000_s55300" name="Equation" r:id="rId5" imgW="177571" imgH="202949" progId="Equation.DSMT4">
              <p:embed/>
            </p:oleObj>
          </a:graphicData>
        </a:graphic>
      </p:graphicFrame>
      <p:graphicFrame>
        <p:nvGraphicFramePr>
          <p:cNvPr id="1029" name="Object 41"/>
          <p:cNvGraphicFramePr>
            <a:graphicFrameLocks noChangeAspect="1"/>
          </p:cNvGraphicFramePr>
          <p:nvPr/>
        </p:nvGraphicFramePr>
        <p:xfrm>
          <a:off x="7393831" y="4321285"/>
          <a:ext cx="528539" cy="555515"/>
        </p:xfrm>
        <a:graphic>
          <a:graphicData uri="http://schemas.openxmlformats.org/presentationml/2006/ole">
            <p:oleObj spid="_x0000_s55301" name="Equation" r:id="rId6" imgW="190391" imgH="203088" progId="Equation.DSMT4">
              <p:embed/>
            </p:oleObj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Для исследования природы РСА контрастов необходима информация о поле течений.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2400" b="1" dirty="0" smtClean="0"/>
              <a:t>Восстановление течений по полям ТПО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97280" y="1031149"/>
            <a:ext cx="8749440" cy="205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Поле квазигеострофического течения (КГТ)</a:t>
            </a:r>
            <a:br>
              <a:rPr lang="ru-RU" sz="2200" b="1" dirty="0"/>
            </a:br>
            <a:r>
              <a:rPr lang="en-US" sz="2200" dirty="0" err="1" smtClean="0"/>
              <a:t>Isern-Fontanet</a:t>
            </a:r>
            <a:r>
              <a:rPr lang="en-US" sz="2200" dirty="0" smtClean="0"/>
              <a:t> </a:t>
            </a:r>
            <a:r>
              <a:rPr lang="en-US" sz="2200" dirty="0"/>
              <a:t>et al., 2008 </a:t>
            </a:r>
            <a:r>
              <a:rPr lang="ru-RU" sz="2200" dirty="0"/>
              <a:t> предложили подход для восстановления полей компонент скоростей течения по изображению ТПО на масштабах 30 - 300 км</a:t>
            </a:r>
          </a:p>
          <a:p>
            <a:endParaRPr lang="ru-RU" b="1" dirty="0"/>
          </a:p>
          <a:p>
            <a:r>
              <a:rPr lang="ru-RU" sz="2200" b="1" dirty="0"/>
              <a:t>Связь функции тока КГТ и ТПО в Фурье пространстве:</a:t>
            </a:r>
          </a:p>
        </p:txBody>
      </p:sp>
      <p:grpSp>
        <p:nvGrpSpPr>
          <p:cNvPr id="2" name="Группа 46"/>
          <p:cNvGrpSpPr>
            <a:grpSpLocks/>
          </p:cNvGrpSpPr>
          <p:nvPr/>
        </p:nvGrpSpPr>
        <p:grpSpPr bwMode="auto">
          <a:xfrm>
            <a:off x="2574720" y="5049170"/>
            <a:ext cx="3994560" cy="1036909"/>
            <a:chOff x="5352798" y="4279911"/>
            <a:chExt cx="4402422" cy="1143000"/>
          </a:xfrm>
        </p:grpSpPr>
        <p:sp>
          <p:nvSpPr>
            <p:cNvPr id="2067" name="Прямоугольник 30"/>
            <p:cNvSpPr>
              <a:spLocks noChangeArrowheads="1"/>
            </p:cNvSpPr>
            <p:nvPr/>
          </p:nvSpPr>
          <p:spPr bwMode="auto">
            <a:xfrm rot="10800000">
              <a:off x="5352798" y="4279911"/>
              <a:ext cx="4402422" cy="1143000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4" name="Object 26"/>
            <p:cNvGraphicFramePr>
              <a:graphicFrameLocks noChangeAspect="1"/>
            </p:cNvGraphicFramePr>
            <p:nvPr/>
          </p:nvGraphicFramePr>
          <p:xfrm>
            <a:off x="5702197" y="4565661"/>
            <a:ext cx="3554549" cy="785812"/>
          </p:xfrm>
          <a:graphic>
            <a:graphicData uri="http://schemas.openxmlformats.org/presentationml/2006/ole">
              <p:oleObj spid="_x0000_s56326" name="Equation" r:id="rId3" imgW="1981200" imgH="431800" progId="Equation.DSMT4">
                <p:embed/>
              </p:oleObj>
            </a:graphicData>
          </a:graphic>
        </p:graphicFrame>
        <p:sp>
          <p:nvSpPr>
            <p:cNvPr id="2068" name="Прямоугольник 26"/>
            <p:cNvSpPr>
              <a:spLocks noChangeArrowheads="1"/>
            </p:cNvSpPr>
            <p:nvPr/>
          </p:nvSpPr>
          <p:spPr bwMode="auto">
            <a:xfrm>
              <a:off x="5886990" y="4279911"/>
              <a:ext cx="2959537" cy="407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/>
                <a:t>Завихренность поля КГТ</a:t>
              </a:r>
            </a:p>
          </p:txBody>
        </p:sp>
      </p:grpSp>
      <p:grpSp>
        <p:nvGrpSpPr>
          <p:cNvPr id="3" name="Группа 47"/>
          <p:cNvGrpSpPr>
            <a:grpSpLocks/>
          </p:cNvGrpSpPr>
          <p:nvPr/>
        </p:nvGrpSpPr>
        <p:grpSpPr bwMode="auto">
          <a:xfrm>
            <a:off x="2332800" y="3151051"/>
            <a:ext cx="4478400" cy="907295"/>
            <a:chOff x="142877" y="3708399"/>
            <a:chExt cx="4936614" cy="1000137"/>
          </a:xfrm>
        </p:grpSpPr>
        <p:sp>
          <p:nvSpPr>
            <p:cNvPr id="2065" name="Прямоугольник 30"/>
            <p:cNvSpPr>
              <a:spLocks noChangeArrowheads="1"/>
            </p:cNvSpPr>
            <p:nvPr/>
          </p:nvSpPr>
          <p:spPr bwMode="auto">
            <a:xfrm>
              <a:off x="142877" y="3708411"/>
              <a:ext cx="4930403" cy="1000125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3" name="Object 1"/>
            <p:cNvGraphicFramePr>
              <a:graphicFrameLocks noChangeAspect="1"/>
            </p:cNvGraphicFramePr>
            <p:nvPr/>
          </p:nvGraphicFramePr>
          <p:xfrm>
            <a:off x="229838" y="3922723"/>
            <a:ext cx="4849653" cy="785813"/>
          </p:xfrm>
          <a:graphic>
            <a:graphicData uri="http://schemas.openxmlformats.org/presentationml/2006/ole">
              <p:oleObj spid="_x0000_s56325" name="Equation" r:id="rId4" imgW="2705040" imgH="469800" progId="Equation.DSMT4">
                <p:embed/>
              </p:oleObj>
            </a:graphicData>
          </a:graphic>
        </p:graphicFrame>
        <p:sp>
          <p:nvSpPr>
            <p:cNvPr id="2066" name="Прямоугольник 35"/>
            <p:cNvSpPr>
              <a:spLocks noChangeArrowheads="1"/>
            </p:cNvSpPr>
            <p:nvPr/>
          </p:nvSpPr>
          <p:spPr bwMode="auto">
            <a:xfrm>
              <a:off x="1111222" y="3708399"/>
              <a:ext cx="2265669" cy="407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функция тока КГТ </a:t>
              </a:r>
              <a:endParaRPr lang="ru-RU"/>
            </a:p>
          </p:txBody>
        </p:sp>
      </p:grpSp>
      <p:sp>
        <p:nvSpPr>
          <p:cNvPr id="2059" name="Rectangle 14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aphicFrame>
        <p:nvGraphicFramePr>
          <p:cNvPr id="2050" name="Object 13"/>
          <p:cNvGraphicFramePr>
            <a:graphicFrameLocks noChangeAspect="1"/>
          </p:cNvGraphicFramePr>
          <p:nvPr/>
        </p:nvGraphicFramePr>
        <p:xfrm>
          <a:off x="3150720" y="6215693"/>
          <a:ext cx="2842560" cy="326915"/>
        </p:xfrm>
        <a:graphic>
          <a:graphicData uri="http://schemas.openxmlformats.org/presentationml/2006/ole">
            <p:oleObj spid="_x0000_s56322" name="Equation" r:id="rId5" imgW="491457" imgH="228578" progId="Equation.DSMT4">
              <p:embed/>
            </p:oleObj>
          </a:graphicData>
        </a:graphic>
      </p:graphicFrame>
      <p:sp>
        <p:nvSpPr>
          <p:cNvPr id="2060" name="Rectangle 23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sp>
        <p:nvSpPr>
          <p:cNvPr id="2061" name="TextBox 5"/>
          <p:cNvSpPr txBox="1">
            <a:spLocks noChangeArrowheads="1"/>
          </p:cNvSpPr>
          <p:nvPr/>
        </p:nvSpPr>
        <p:spPr bwMode="auto">
          <a:xfrm>
            <a:off x="165601" y="4077069"/>
            <a:ext cx="8781120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Таким образом, определив скорость КГТ через функцию тока,</a:t>
            </a:r>
          </a:p>
        </p:txBody>
      </p:sp>
      <p:sp>
        <p:nvSpPr>
          <p:cNvPr id="2062" name="Rectangle 25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pSp>
        <p:nvGrpSpPr>
          <p:cNvPr id="4" name="Группа 56"/>
          <p:cNvGrpSpPr>
            <a:grpSpLocks/>
          </p:cNvGrpSpPr>
          <p:nvPr/>
        </p:nvGrpSpPr>
        <p:grpSpPr bwMode="auto">
          <a:xfrm>
            <a:off x="434881" y="4465911"/>
            <a:ext cx="8154720" cy="495794"/>
            <a:chOff x="478677" y="5280028"/>
            <a:chExt cx="8990791" cy="545736"/>
          </a:xfrm>
        </p:grpSpPr>
        <p:graphicFrame>
          <p:nvGraphicFramePr>
            <p:cNvPr id="2051" name="Object 22"/>
            <p:cNvGraphicFramePr>
              <a:graphicFrameLocks noChangeAspect="1"/>
            </p:cNvGraphicFramePr>
            <p:nvPr/>
          </p:nvGraphicFramePr>
          <p:xfrm>
            <a:off x="478677" y="5280028"/>
            <a:ext cx="1920875" cy="468312"/>
          </p:xfrm>
          <a:graphic>
            <a:graphicData uri="http://schemas.openxmlformats.org/presentationml/2006/ole">
              <p:oleObj spid="_x0000_s56323" name="Equation" r:id="rId6" imgW="491400" imgH="279345" progId="Equation.DSMT4">
                <p:embed/>
              </p:oleObj>
            </a:graphicData>
          </a:graphic>
        </p:graphicFrame>
        <p:graphicFrame>
          <p:nvGraphicFramePr>
            <p:cNvPr id="2052" name="Object 24"/>
            <p:cNvGraphicFramePr>
              <a:graphicFrameLocks noChangeAspect="1"/>
            </p:cNvGraphicFramePr>
            <p:nvPr/>
          </p:nvGraphicFramePr>
          <p:xfrm>
            <a:off x="6518306" y="5348301"/>
            <a:ext cx="2951162" cy="431800"/>
          </p:xfrm>
          <a:graphic>
            <a:graphicData uri="http://schemas.openxmlformats.org/presentationml/2006/ole">
              <p:oleObj spid="_x0000_s56324" name="Equation" r:id="rId7" imgW="491489" imgH="228593" progId="Equation.DSMT4">
                <p:embed/>
              </p:oleObj>
            </a:graphicData>
          </a:graphic>
        </p:graphicFrame>
        <p:sp>
          <p:nvSpPr>
            <p:cNvPr id="2064" name="Прямоугольник 54"/>
            <p:cNvSpPr>
              <a:spLocks noChangeArrowheads="1"/>
            </p:cNvSpPr>
            <p:nvPr/>
          </p:nvSpPr>
          <p:spPr bwMode="auto">
            <a:xfrm>
              <a:off x="2542428" y="5351473"/>
              <a:ext cx="3529756" cy="474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200" b="1" dirty="0"/>
                <a:t>или в физическом пр-ве </a:t>
              </a:r>
              <a:endParaRPr lang="ru-RU" sz="2200" dirty="0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Восстановление поверхностных течений океана по данным поверхностной температуры (ТПО)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GB" descr="\\GALATEA\tethys\Documents\АСПИРАНТУРА\Disser Docs\figs\BarentsSeaAlgalBloom_14_Aug_20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7025" y="1352550"/>
            <a:ext cx="6480175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HL_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66800"/>
            <a:ext cx="72136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ST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066800"/>
            <a:ext cx="7167563" cy="548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0" y="621166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 smtClean="0"/>
              <a:t>Баренцево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море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1</a:t>
            </a:r>
            <a:r>
              <a:rPr lang="en-US" sz="2000" dirty="0" smtClean="0"/>
              <a:t>4 </a:t>
            </a:r>
            <a:r>
              <a:rPr lang="en-US" sz="2000" dirty="0" err="1" smtClean="0"/>
              <a:t>Августа</a:t>
            </a:r>
            <a:r>
              <a:rPr lang="en-US" sz="2000" dirty="0" smtClean="0"/>
              <a:t>, 2011 MODIS/Aqua</a:t>
            </a:r>
            <a:endParaRPr lang="en-US" sz="2000" dirty="0"/>
          </a:p>
        </p:txBody>
      </p:sp>
      <p:sp>
        <p:nvSpPr>
          <p:cNvPr id="12" name="Rectangle 11"/>
          <p:cNvSpPr/>
          <p:nvPr/>
        </p:nvSpPr>
        <p:spPr>
          <a:xfrm>
            <a:off x="228600" y="228600"/>
            <a:ext cx="868680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000" dirty="0" smtClean="0"/>
              <a:t>В большинстве своём </a:t>
            </a:r>
            <a:r>
              <a:rPr lang="en-US" sz="2000" dirty="0" smtClean="0"/>
              <a:t> </a:t>
            </a:r>
            <a:r>
              <a:rPr lang="en-US" sz="2000" dirty="0" err="1" smtClean="0"/>
              <a:t>оптические</a:t>
            </a:r>
            <a:r>
              <a:rPr lang="en-US" sz="2000" dirty="0" smtClean="0"/>
              <a:t> </a:t>
            </a:r>
            <a:r>
              <a:rPr lang="ru-RU" sz="2000" dirty="0" smtClean="0"/>
              <a:t>данные используются для различного рода исследований</a:t>
            </a:r>
            <a:r>
              <a:rPr lang="en-US" sz="2000" dirty="0" smtClean="0"/>
              <a:t> </a:t>
            </a:r>
            <a:r>
              <a:rPr lang="ru-RU" sz="2000" b="1" dirty="0" smtClean="0"/>
              <a:t>цвета океана</a:t>
            </a:r>
            <a:r>
              <a:rPr lang="ru-RU" sz="2000" dirty="0" smtClean="0"/>
              <a:t> и</a:t>
            </a:r>
            <a:r>
              <a:rPr lang="ru-RU" sz="2000" b="1" dirty="0" smtClean="0"/>
              <a:t>температуры поверхности океана</a:t>
            </a:r>
            <a:r>
              <a:rPr lang="en-US" sz="2000" b="1" dirty="0" smtClean="0"/>
              <a:t> </a:t>
            </a:r>
            <a:r>
              <a:rPr lang="en-US" sz="2000" dirty="0" smtClean="0"/>
              <a:t>(</a:t>
            </a:r>
            <a:r>
              <a:rPr lang="ru-RU" sz="2000" b="1" dirty="0" smtClean="0"/>
              <a:t>ТПО</a:t>
            </a:r>
            <a:r>
              <a:rPr lang="en-US" sz="2000" dirty="0" smtClean="0"/>
              <a:t>)</a:t>
            </a:r>
            <a:r>
              <a:rPr lang="ru-RU" sz="2000" dirty="0" smtClean="0"/>
              <a:t/>
            </a:r>
            <a:br>
              <a:rPr lang="ru-RU" sz="2000" dirty="0" smtClean="0"/>
            </a:br>
            <a:endParaRPr lang="en-US" sz="2000" dirty="0"/>
          </a:p>
        </p:txBody>
      </p:sp>
      <p:sp>
        <p:nvSpPr>
          <p:cNvPr id="13" name="хлорофилл"/>
          <p:cNvSpPr>
            <a:spLocks noChangeArrowheads="1"/>
          </p:cNvSpPr>
          <p:nvPr/>
        </p:nvSpPr>
        <p:spPr bwMode="auto">
          <a:xfrm>
            <a:off x="211049" y="1219200"/>
            <a:ext cx="1834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Концентрация</a:t>
            </a:r>
            <a:endParaRPr lang="en-US" sz="2000" b="1" dirty="0" smtClean="0"/>
          </a:p>
          <a:p>
            <a:r>
              <a:rPr lang="en-US" sz="2000" b="1" dirty="0" err="1" smtClean="0"/>
              <a:t>хорофилла</a:t>
            </a:r>
            <a:endParaRPr lang="en-US" sz="2000" b="1" dirty="0"/>
          </a:p>
        </p:txBody>
      </p:sp>
      <p:sp>
        <p:nvSpPr>
          <p:cNvPr id="14" name="ТПО"/>
          <p:cNvSpPr>
            <a:spLocks noChangeArrowheads="1"/>
          </p:cNvSpPr>
          <p:nvPr/>
        </p:nvSpPr>
        <p:spPr bwMode="auto">
          <a:xfrm>
            <a:off x="200002" y="1219200"/>
            <a:ext cx="6575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ТПО</a:t>
            </a:r>
            <a:endParaRPr lang="en-US" sz="2000" b="1" dirty="0"/>
          </a:p>
        </p:txBody>
      </p:sp>
      <p:sp>
        <p:nvSpPr>
          <p:cNvPr id="4099" name="композит"/>
          <p:cNvSpPr>
            <a:spLocks noChangeArrowheads="1"/>
          </p:cNvSpPr>
          <p:nvPr/>
        </p:nvSpPr>
        <p:spPr bwMode="auto">
          <a:xfrm>
            <a:off x="211049" y="1219200"/>
            <a:ext cx="17988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RGB </a:t>
            </a:r>
            <a:r>
              <a:rPr lang="en-US" sz="2000" b="1" dirty="0" err="1" smtClean="0"/>
              <a:t>композит</a:t>
            </a:r>
            <a:endParaRPr lang="en-US" sz="2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4099" grpId="0"/>
      <p:bldP spid="4099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7281" y="1447800"/>
            <a:ext cx="6066720" cy="5471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aphicFrame>
        <p:nvGraphicFramePr>
          <p:cNvPr id="3074" name="Object 27"/>
          <p:cNvGraphicFramePr>
            <a:graphicFrameLocks noChangeAspect="1"/>
          </p:cNvGraphicFramePr>
          <p:nvPr/>
        </p:nvGraphicFramePr>
        <p:xfrm>
          <a:off x="737281" y="2780933"/>
          <a:ext cx="1501920" cy="489651"/>
        </p:xfrm>
        <a:graphic>
          <a:graphicData uri="http://schemas.openxmlformats.org/presentationml/2006/ole">
            <p:oleObj spid="_x0000_s57346" name="Equation" r:id="rId5" imgW="545760" imgH="177480" progId="Equation.DSMT4">
              <p:embed/>
            </p:oleObj>
          </a:graphicData>
        </a:graphic>
      </p:graphicFrame>
      <p:sp>
        <p:nvSpPr>
          <p:cNvPr id="3078" name="Прямоугольник 59"/>
          <p:cNvSpPr>
            <a:spLocks noChangeArrowheads="1"/>
          </p:cNvSpPr>
          <p:nvPr/>
        </p:nvSpPr>
        <p:spPr bwMode="auto">
          <a:xfrm>
            <a:off x="295200" y="3234580"/>
            <a:ext cx="2592000" cy="451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КГТ бездивергентны. Однако,  дивергенция течений оказывает определяющее влияние на формирование их проявлений на РСА изображениях.</a:t>
            </a:r>
          </a:p>
          <a:p>
            <a:r>
              <a:rPr lang="ru-RU"/>
              <a:t>(</a:t>
            </a:r>
            <a:r>
              <a:rPr lang="en-US"/>
              <a:t>Kudryavtsev et al., JGR, 2005</a:t>
            </a:r>
            <a:r>
              <a:rPr lang="ru-RU"/>
              <a:t>)</a:t>
            </a:r>
          </a:p>
          <a:p>
            <a:r>
              <a:rPr lang="ru-RU" b="1"/>
              <a:t>Для дальнейшего анализа необходимо определить агеострофические течения.</a:t>
            </a:r>
          </a:p>
          <a:p>
            <a:endParaRPr lang="ru-RU" b="1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90800" y="195072"/>
            <a:ext cx="65532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Пример восстановления поля завихренности мезомасштабных течений по данным ТПО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8"/>
          <p:cNvGrpSpPr>
            <a:grpSpLocks/>
          </p:cNvGrpSpPr>
          <p:nvPr/>
        </p:nvGrpSpPr>
        <p:grpSpPr bwMode="auto">
          <a:xfrm>
            <a:off x="712801" y="1813118"/>
            <a:ext cx="3146400" cy="777682"/>
            <a:chOff x="5540374" y="4422775"/>
            <a:chExt cx="3468678" cy="857257"/>
          </a:xfrm>
        </p:grpSpPr>
        <p:sp>
          <p:nvSpPr>
            <p:cNvPr id="23" name="Прямоугольник 30"/>
            <p:cNvSpPr>
              <a:spLocks noChangeArrowheads="1"/>
            </p:cNvSpPr>
            <p:nvPr/>
          </p:nvSpPr>
          <p:spPr bwMode="auto">
            <a:xfrm rot="10800000">
              <a:off x="5540374" y="4422775"/>
              <a:ext cx="3468678" cy="857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ru-RU">
                <a:ea typeface="+mn-ea"/>
              </a:endParaRPr>
            </a:p>
          </p:txBody>
        </p:sp>
        <p:graphicFrame>
          <p:nvGraphicFramePr>
            <p:cNvPr id="4099" name="Object 4"/>
            <p:cNvGraphicFramePr>
              <a:graphicFrameLocks noChangeAspect="1"/>
            </p:cNvGraphicFramePr>
            <p:nvPr/>
          </p:nvGraphicFramePr>
          <p:xfrm>
            <a:off x="5646732" y="4708540"/>
            <a:ext cx="3173414" cy="539751"/>
          </p:xfrm>
          <a:graphic>
            <a:graphicData uri="http://schemas.openxmlformats.org/presentationml/2006/ole">
              <p:oleObj spid="_x0000_s58372" name="Equation" r:id="rId3" imgW="1498320" imgH="253800" progId="Equation.DSMT4">
                <p:embed/>
              </p:oleObj>
            </a:graphicData>
          </a:graphic>
        </p:graphicFrame>
        <p:sp>
          <p:nvSpPr>
            <p:cNvPr id="4114" name="Прямоугольник 26"/>
            <p:cNvSpPr>
              <a:spLocks noChangeArrowheads="1"/>
            </p:cNvSpPr>
            <p:nvPr/>
          </p:nvSpPr>
          <p:spPr bwMode="auto">
            <a:xfrm>
              <a:off x="6153150" y="4422775"/>
              <a:ext cx="2075041" cy="407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 dirty="0"/>
                <a:t>Ветровой дрейф</a:t>
              </a:r>
            </a:p>
          </p:txBody>
        </p:sp>
      </p:grpSp>
      <p:grpSp>
        <p:nvGrpSpPr>
          <p:cNvPr id="3" name="Группа 27"/>
          <p:cNvGrpSpPr>
            <a:grpSpLocks/>
          </p:cNvGrpSpPr>
          <p:nvPr/>
        </p:nvGrpSpPr>
        <p:grpSpPr bwMode="auto">
          <a:xfrm>
            <a:off x="2628000" y="3104966"/>
            <a:ext cx="3888000" cy="1034029"/>
            <a:chOff x="539750" y="4137021"/>
            <a:chExt cx="4286309" cy="1139829"/>
          </a:xfrm>
        </p:grpSpPr>
        <p:sp>
          <p:nvSpPr>
            <p:cNvPr id="4111" name="Прямоугольник 30"/>
            <p:cNvSpPr>
              <a:spLocks noChangeArrowheads="1"/>
            </p:cNvSpPr>
            <p:nvPr/>
          </p:nvSpPr>
          <p:spPr bwMode="auto">
            <a:xfrm rot="10800000">
              <a:off x="539750" y="4137021"/>
              <a:ext cx="4286309" cy="1071563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4098" name="Object 21"/>
            <p:cNvGraphicFramePr>
              <a:graphicFrameLocks noChangeAspect="1"/>
            </p:cNvGraphicFramePr>
            <p:nvPr/>
          </p:nvGraphicFramePr>
          <p:xfrm>
            <a:off x="546099" y="4356098"/>
            <a:ext cx="4232304" cy="920752"/>
          </p:xfrm>
          <a:graphic>
            <a:graphicData uri="http://schemas.openxmlformats.org/presentationml/2006/ole">
              <p:oleObj spid="_x0000_s58371" name="Equation" r:id="rId4" imgW="2400120" imgH="520560" progId="Equation.DSMT4">
                <p:embed/>
              </p:oleObj>
            </a:graphicData>
          </a:graphic>
        </p:graphicFrame>
        <p:sp>
          <p:nvSpPr>
            <p:cNvPr id="4112" name="Прямоугольник 26"/>
            <p:cNvSpPr>
              <a:spLocks noChangeArrowheads="1"/>
            </p:cNvSpPr>
            <p:nvPr/>
          </p:nvSpPr>
          <p:spPr bwMode="auto">
            <a:xfrm>
              <a:off x="866775" y="4137025"/>
              <a:ext cx="3494154" cy="407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Взаимодействие Экман + КГТ</a:t>
              </a:r>
            </a:p>
          </p:txBody>
        </p:sp>
      </p:grpSp>
      <p:sp>
        <p:nvSpPr>
          <p:cNvPr id="4104" name="TextBox 31"/>
          <p:cNvSpPr txBox="1">
            <a:spLocks noChangeArrowheads="1"/>
          </p:cNvSpPr>
          <p:nvPr/>
        </p:nvSpPr>
        <p:spPr bwMode="auto">
          <a:xfrm>
            <a:off x="165601" y="4206682"/>
            <a:ext cx="3240000" cy="202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Генерация дивергенции поверхностных течений формируется за счёт взаимодействия ветрового дрейфа и КГТ и привязана к зонам градиентов КГТ завихренности.</a:t>
            </a:r>
          </a:p>
        </p:txBody>
      </p:sp>
      <p:cxnSp>
        <p:nvCxnSpPr>
          <p:cNvPr id="35" name="Прямая со стрелкой 33"/>
          <p:cNvCxnSpPr>
            <a:cxnSpLocks noChangeShapeType="1"/>
            <a:stCxn id="29" idx="2"/>
          </p:cNvCxnSpPr>
          <p:nvPr/>
        </p:nvCxnSpPr>
        <p:spPr bwMode="auto">
          <a:xfrm rot="5400000">
            <a:off x="5547707" y="1877472"/>
            <a:ext cx="446189" cy="2008799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5" name="Прямая со стрелкой 33"/>
          <p:cNvCxnSpPr>
            <a:cxnSpLocks noChangeShapeType="1"/>
            <a:stCxn id="23" idx="1"/>
            <a:endCxn id="29" idx="1"/>
          </p:cNvCxnSpPr>
          <p:nvPr/>
        </p:nvCxnSpPr>
        <p:spPr bwMode="auto">
          <a:xfrm flipV="1">
            <a:off x="3859201" y="2201401"/>
            <a:ext cx="1749599" cy="558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9" name="Прямоугольник 28"/>
          <p:cNvSpPr/>
          <p:nvPr/>
        </p:nvSpPr>
        <p:spPr>
          <a:xfrm>
            <a:off x="5608800" y="1744024"/>
            <a:ext cx="2332800" cy="914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txBody>
          <a:bodyPr lIns="82945" tIns="41473" rIns="82945" bIns="41473"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chemeClr val="tx1"/>
                </a:solidFill>
              </a:rPr>
              <a:t>Поле геострофических течений</a:t>
            </a:r>
          </a:p>
        </p:txBody>
      </p:sp>
      <p:cxnSp>
        <p:nvCxnSpPr>
          <p:cNvPr id="37" name="Прямая со стрелкой 33"/>
          <p:cNvCxnSpPr>
            <a:cxnSpLocks noChangeShapeType="1"/>
          </p:cNvCxnSpPr>
          <p:nvPr/>
        </p:nvCxnSpPr>
        <p:spPr bwMode="auto">
          <a:xfrm rot="5400000">
            <a:off x="4119073" y="4596244"/>
            <a:ext cx="907295" cy="144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4" name="Группа 27"/>
          <p:cNvGrpSpPr>
            <a:grpSpLocks/>
          </p:cNvGrpSpPr>
          <p:nvPr/>
        </p:nvGrpSpPr>
        <p:grpSpPr bwMode="auto">
          <a:xfrm>
            <a:off x="3340800" y="5113978"/>
            <a:ext cx="2462400" cy="1166522"/>
            <a:chOff x="5028469" y="3351218"/>
            <a:chExt cx="2714634" cy="1285875"/>
          </a:xfrm>
        </p:grpSpPr>
        <p:sp>
          <p:nvSpPr>
            <p:cNvPr id="41" name="Прямоугольник 30"/>
            <p:cNvSpPr>
              <a:spLocks noChangeArrowheads="1"/>
            </p:cNvSpPr>
            <p:nvPr/>
          </p:nvSpPr>
          <p:spPr bwMode="auto">
            <a:xfrm>
              <a:off x="5028469" y="3351218"/>
              <a:ext cx="2714634" cy="1285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aphicFrame>
          <p:nvGraphicFramePr>
            <p:cNvPr id="4100" name="Object 8"/>
            <p:cNvGraphicFramePr>
              <a:graphicFrameLocks noChangeAspect="1"/>
            </p:cNvGraphicFramePr>
            <p:nvPr/>
          </p:nvGraphicFramePr>
          <p:xfrm>
            <a:off x="5034842" y="3557593"/>
            <a:ext cx="2647939" cy="900112"/>
          </p:xfrm>
          <a:graphic>
            <a:graphicData uri="http://schemas.openxmlformats.org/presentationml/2006/ole">
              <p:oleObj spid="_x0000_s58370" name="Equation" r:id="rId5" imgW="1307880" imgH="444240" progId="Equation.DSMT4">
                <p:embed/>
              </p:oleObj>
            </a:graphicData>
          </a:graphic>
        </p:graphicFrame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Восстановление вторичной агеострофической циркуляции за счёт взаимодействия КГТ с Экмановскими течениями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000" b="1" dirty="0" smtClean="0"/>
              <a:t>Klein and Hua, 1990)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2753569"/>
            <a:ext cx="4341600" cy="39157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4636800" y="2695963"/>
            <a:ext cx="4406400" cy="3973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01" y="-5761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025601" y="3040160"/>
            <a:ext cx="2056416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дивергенции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99521" y="188660"/>
            <a:ext cx="59127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ТПО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960" y="59047"/>
            <a:ext cx="2514240" cy="2592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3" name="Овал 10"/>
          <p:cNvSpPr>
            <a:spLocks noChangeArrowheads="1"/>
          </p:cNvSpPr>
          <p:nvPr/>
        </p:nvSpPr>
        <p:spPr bwMode="auto">
          <a:xfrm>
            <a:off x="4239361" y="1225569"/>
            <a:ext cx="972000" cy="972102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4" name="TextBox 9"/>
          <p:cNvSpPr txBox="1">
            <a:spLocks noChangeArrowheads="1"/>
          </p:cNvSpPr>
          <p:nvPr/>
        </p:nvSpPr>
        <p:spPr bwMode="auto">
          <a:xfrm>
            <a:off x="4351680" y="1123318"/>
            <a:ext cx="685280" cy="13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8000" b="1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6395" name="Прямая со стрелкой 13"/>
          <p:cNvCxnSpPr>
            <a:cxnSpLocks noChangeShapeType="1"/>
            <a:endCxn id="16393" idx="6"/>
          </p:cNvCxnSpPr>
          <p:nvPr/>
        </p:nvCxnSpPr>
        <p:spPr bwMode="auto">
          <a:xfrm rot="10800000" flipV="1">
            <a:off x="5211360" y="1355183"/>
            <a:ext cx="1317600" cy="35571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Прямая со стрелкой 15"/>
          <p:cNvCxnSpPr>
            <a:cxnSpLocks noChangeShapeType="1"/>
            <a:endCxn id="16393" idx="2"/>
          </p:cNvCxnSpPr>
          <p:nvPr/>
        </p:nvCxnSpPr>
        <p:spPr bwMode="auto">
          <a:xfrm>
            <a:off x="3016801" y="1350862"/>
            <a:ext cx="1222560" cy="360038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7" name="Text Box 7"/>
          <p:cNvSpPr txBox="1">
            <a:spLocks noChangeArrowheads="1"/>
          </p:cNvSpPr>
          <p:nvPr/>
        </p:nvSpPr>
        <p:spPr bwMode="auto">
          <a:xfrm>
            <a:off x="6775200" y="188660"/>
            <a:ext cx="7563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ветер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398" name="Стрелка вниз 26"/>
          <p:cNvSpPr>
            <a:spLocks noChangeArrowheads="1"/>
          </p:cNvSpPr>
          <p:nvPr/>
        </p:nvSpPr>
        <p:spPr bwMode="auto">
          <a:xfrm rot="2939579">
            <a:off x="3342928" y="1812521"/>
            <a:ext cx="622145" cy="1720800"/>
          </a:xfrm>
          <a:prstGeom prst="downArrow">
            <a:avLst>
              <a:gd name="adj1" fmla="val 50000"/>
              <a:gd name="adj2" fmla="val 77364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9" name="Text Box 5"/>
          <p:cNvSpPr txBox="1">
            <a:spLocks noChangeArrowheads="1"/>
          </p:cNvSpPr>
          <p:nvPr/>
        </p:nvSpPr>
        <p:spPr bwMode="auto">
          <a:xfrm>
            <a:off x="492480" y="3040160"/>
            <a:ext cx="2258394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завихренности</a:t>
            </a:r>
          </a:p>
        </p:txBody>
      </p:sp>
      <p:sp>
        <p:nvSpPr>
          <p:cNvPr id="16400" name="Стрелка вниз 27"/>
          <p:cNvSpPr>
            <a:spLocks noChangeArrowheads="1"/>
          </p:cNvSpPr>
          <p:nvPr/>
        </p:nvSpPr>
        <p:spPr bwMode="auto">
          <a:xfrm rot="-5400000">
            <a:off x="4096055" y="2499462"/>
            <a:ext cx="491091" cy="1497600"/>
          </a:xfrm>
          <a:prstGeom prst="downArrow">
            <a:avLst>
              <a:gd name="adj1" fmla="val 50000"/>
              <a:gd name="adj2" fmla="val 84069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048000" y="152400"/>
            <a:ext cx="34290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Восстановленные поля течений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-28799" y="2133600"/>
            <a:ext cx="43416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>
            <a:lum contrast="60000"/>
          </a:blip>
          <a:srcRect/>
          <a:stretch>
            <a:fillRect/>
          </a:stretch>
        </p:blipFill>
        <p:spPr bwMode="auto">
          <a:xfrm>
            <a:off x="4298401" y="2133600"/>
            <a:ext cx="48168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24960" y="2463394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4831200" y="2457633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cxnSp>
        <p:nvCxnSpPr>
          <p:cNvPr id="17415" name="Прямая соединительная линия 9"/>
          <p:cNvCxnSpPr>
            <a:cxnSpLocks noChangeShapeType="1"/>
          </p:cNvCxnSpPr>
          <p:nvPr/>
        </p:nvCxnSpPr>
        <p:spPr bwMode="auto">
          <a:xfrm flipV="1">
            <a:off x="-28800" y="5179519"/>
            <a:ext cx="9144000" cy="64807"/>
          </a:xfrm>
          <a:prstGeom prst="line">
            <a:avLst/>
          </a:prstGeom>
          <a:noFill/>
          <a:ln w="57150" algn="ctr">
            <a:solidFill>
              <a:srgbClr val="FFFF00"/>
            </a:solidFill>
            <a:round/>
            <a:headEnd/>
            <a:tailEnd/>
          </a:ln>
        </p:spPr>
      </p:cxnSp>
      <p:sp>
        <p:nvSpPr>
          <p:cNvPr id="17416" name="TextBox 10"/>
          <p:cNvSpPr txBox="1">
            <a:spLocks noChangeArrowheads="1"/>
          </p:cNvSpPr>
          <p:nvPr/>
        </p:nvSpPr>
        <p:spPr bwMode="auto">
          <a:xfrm>
            <a:off x="813601" y="5438746"/>
            <a:ext cx="2206530" cy="3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1500" b="1" dirty="0">
                <a:solidFill>
                  <a:srgbClr val="FFFF00"/>
                </a:solidFill>
              </a:rPr>
              <a:t>Ветровая изменчивость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Сопоставление РСА контрастов</a:t>
            </a:r>
            <a:br>
              <a:rPr lang="ru-RU" dirty="0" smtClean="0"/>
            </a:br>
            <a:r>
              <a:rPr lang="ru-RU" dirty="0" smtClean="0"/>
              <a:t>с полем дивергенции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0" y="1519360"/>
            <a:ext cx="463968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6800" y="1484797"/>
            <a:ext cx="448992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7"/>
          <p:cNvSpPr>
            <a:spLocks noChangeArrowheads="1"/>
          </p:cNvSpPr>
          <p:nvPr/>
        </p:nvSpPr>
        <p:spPr bwMode="auto">
          <a:xfrm>
            <a:off x="276480" y="5826852"/>
            <a:ext cx="8591040" cy="9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/>
              <a:t>Корреляция между контрастами РСА и полем дивергенции очевидна.</a:t>
            </a:r>
          </a:p>
          <a:p>
            <a:r>
              <a:rPr lang="ru-RU" b="1"/>
              <a:t>Вывод:</a:t>
            </a:r>
            <a:r>
              <a:rPr lang="ru-RU"/>
              <a:t> Дивергенция мезомасштабных течений определяет их проявления на РСА изображениях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624960" y="1814591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4831200" y="1808830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Сопоставление фрагментов РСА контрастов</a:t>
            </a:r>
            <a:br>
              <a:rPr lang="ru-RU" sz="3200" dirty="0" smtClean="0"/>
            </a:br>
            <a:r>
              <a:rPr lang="ru-RU" sz="3200" dirty="0" smtClean="0"/>
              <a:t>с полем дивергенции</a:t>
            </a:r>
            <a:br>
              <a:rPr lang="ru-RU" sz="3200" dirty="0" smtClean="0"/>
            </a:b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1142041"/>
            <a:ext cx="4412160" cy="24756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1600" y="1173724"/>
            <a:ext cx="441216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1600" y="3610460"/>
            <a:ext cx="437760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95840" y="1160762"/>
            <a:ext cx="68905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ТПО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880161" y="1160762"/>
            <a:ext cx="1815966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Дивергенция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49120" y="3652223"/>
            <a:ext cx="669819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СКН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4636800" y="3653664"/>
            <a:ext cx="65218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РСА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60000" y="6106241"/>
            <a:ext cx="8330400" cy="639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>
                <a:solidFill>
                  <a:srgbClr val="FFFFFF"/>
                </a:solidFill>
              </a:rPr>
              <a:t>Обратите внимание, что форма полей ТПО, завихренности и дивергенции, а также поля контрастов УЭПР очень схожи.</a:t>
            </a:r>
          </a:p>
        </p:txBody>
      </p:sp>
      <p:pic>
        <p:nvPicPr>
          <p:cNvPr id="19467" name="Picture 13" descr="\\VBOXSVR\data\Documents\АСПИРАНТУРА\NIERSC\Presentations Papers\Bergen Workshop Dec 2009\figures\2rings workspace\Vorticity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00" y="3623421"/>
            <a:ext cx="4412160" cy="244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8" name="Прямоугольник 13"/>
          <p:cNvSpPr>
            <a:spLocks noChangeArrowheads="1"/>
          </p:cNvSpPr>
          <p:nvPr/>
        </p:nvSpPr>
        <p:spPr bwMode="auto">
          <a:xfrm>
            <a:off x="230400" y="3623421"/>
            <a:ext cx="20494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200" b="1" dirty="0"/>
              <a:t>Завихренность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/>
              <a:t>Сопоставление поверхностных проявлений пары вихрей</a:t>
            </a:r>
            <a:br>
              <a:rPr lang="ru-RU" sz="3600" dirty="0" smtClean="0"/>
            </a:br>
            <a:endParaRPr lang="en-US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dirty="0" smtClean="0"/>
              <a:t>Основано на </a:t>
            </a:r>
            <a:r>
              <a:rPr lang="en-US" b="1" dirty="0" smtClean="0"/>
              <a:t>Radar Imaging Model (RIM)</a:t>
            </a:r>
            <a:endParaRPr lang="ru-RU" b="1" dirty="0" smtClean="0"/>
          </a:p>
          <a:p>
            <a:r>
              <a:rPr lang="ru-RU" b="1" dirty="0" smtClean="0"/>
              <a:t>Предложенной в работе</a:t>
            </a:r>
          </a:p>
          <a:p>
            <a:r>
              <a:rPr lang="en-US" b="1" dirty="0" err="1" smtClean="0"/>
              <a:t>Kudryavtsev</a:t>
            </a:r>
            <a:r>
              <a:rPr lang="en-US" b="1" dirty="0" smtClean="0"/>
              <a:t> et al., JGR, 2005;</a:t>
            </a:r>
            <a:r>
              <a:rPr lang="ru-RU" b="1" dirty="0" smtClean="0"/>
              <a:t> </a:t>
            </a:r>
            <a:r>
              <a:rPr lang="en-US" b="1" dirty="0" err="1" smtClean="0"/>
              <a:t>Johannessen</a:t>
            </a:r>
            <a:r>
              <a:rPr lang="en-US" b="1" dirty="0" smtClean="0"/>
              <a:t> et al., JGR, 2005</a:t>
            </a:r>
          </a:p>
          <a:p>
            <a:endParaRPr lang="en-US" b="1" dirty="0" smtClean="0"/>
          </a:p>
          <a:p>
            <a:r>
              <a:rPr lang="en-US" b="1" dirty="0" smtClean="0"/>
              <a:t>RIM </a:t>
            </a:r>
            <a:r>
              <a:rPr lang="ru-RU" b="1" dirty="0" smtClean="0"/>
              <a:t>описывает формирование РСА проявлений океанических явлений различной природы, в частности:</a:t>
            </a:r>
          </a:p>
          <a:p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и внутренние волны,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температурные фронты,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слики,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особенности поверхностных течений</a:t>
            </a:r>
            <a:r>
              <a:rPr lang="en-US" b="1" dirty="0" smtClean="0"/>
              <a:t>…</a:t>
            </a:r>
          </a:p>
          <a:p>
            <a:endParaRPr lang="en-US" b="1" dirty="0" smtClean="0"/>
          </a:p>
          <a:p>
            <a:r>
              <a:rPr lang="ru-RU" b="1" dirty="0" smtClean="0"/>
              <a:t>Для различных РСА частот и условий наблюдений.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Моделирование РСА проявлений мезомасштабных течений</a:t>
            </a:r>
            <a:br>
              <a:rPr lang="ru-RU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Divergence1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00" y="901534"/>
            <a:ext cx="44121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 descr="Contrasts M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2080" y="914497"/>
            <a:ext cx="4461120" cy="24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" descr="Contrasts W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40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" descr="Contrasts NRC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1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305281" y="1012427"/>
            <a:ext cx="59070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DIV</a:t>
            </a:r>
            <a:endParaRPr lang="ru-RU" sz="2200" b="1" dirty="0"/>
          </a:p>
        </p:txBody>
      </p:sp>
      <p:sp>
        <p:nvSpPr>
          <p:cNvPr id="21512" name="TextBox 9"/>
          <p:cNvSpPr txBox="1">
            <a:spLocks noChangeArrowheads="1"/>
          </p:cNvSpPr>
          <p:nvPr/>
        </p:nvSpPr>
        <p:spPr bwMode="auto">
          <a:xfrm>
            <a:off x="4802400" y="1031149"/>
            <a:ext cx="706119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MSS</a:t>
            </a:r>
            <a:endParaRPr lang="ru-RU" sz="2200" b="1" dirty="0"/>
          </a:p>
        </p:txBody>
      </p:sp>
      <p:sp>
        <p:nvSpPr>
          <p:cNvPr id="21513" name="TextBox 10"/>
          <p:cNvSpPr txBox="1">
            <a:spLocks noChangeArrowheads="1"/>
          </p:cNvSpPr>
          <p:nvPr/>
        </p:nvSpPr>
        <p:spPr bwMode="auto">
          <a:xfrm>
            <a:off x="4792320" y="3465004"/>
            <a:ext cx="6612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SAR</a:t>
            </a:r>
            <a:endParaRPr lang="ru-RU" sz="2200" b="1" dirty="0"/>
          </a:p>
        </p:txBody>
      </p:sp>
      <p:sp>
        <p:nvSpPr>
          <p:cNvPr id="21514" name="TextBox 11"/>
          <p:cNvSpPr txBox="1">
            <a:spLocks noChangeArrowheads="1"/>
          </p:cNvSpPr>
          <p:nvPr/>
        </p:nvSpPr>
        <p:spPr bwMode="auto">
          <a:xfrm>
            <a:off x="285120" y="3465004"/>
            <a:ext cx="1656316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b="1" dirty="0"/>
              <a:t>Wave Breaking</a:t>
            </a:r>
            <a:endParaRPr lang="ru-RU" sz="2200" b="1" dirty="0"/>
          </a:p>
        </p:txBody>
      </p:sp>
      <p:sp>
        <p:nvSpPr>
          <p:cNvPr id="21515" name="TextBox 12"/>
          <p:cNvSpPr txBox="1">
            <a:spLocks noChangeArrowheads="1"/>
          </p:cNvSpPr>
          <p:nvPr/>
        </p:nvSpPr>
        <p:spPr bwMode="auto">
          <a:xfrm>
            <a:off x="100800" y="5956466"/>
            <a:ext cx="8812800" cy="8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500" b="1" u="sng" dirty="0"/>
              <a:t>Вывод</a:t>
            </a:r>
            <a:r>
              <a:rPr lang="en-US" sz="2500" b="1" dirty="0"/>
              <a:t>: </a:t>
            </a:r>
            <a:r>
              <a:rPr lang="ru-RU" sz="2500" b="1" dirty="0"/>
              <a:t>Дивергенция – определяет РСА проявления мезомасштабных течений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en-US" sz="2800" dirty="0" smtClean="0"/>
              <a:t>RIM </a:t>
            </a:r>
            <a:r>
              <a:rPr lang="ru-RU" sz="2800" dirty="0" smtClean="0"/>
              <a:t>Симуляции поверхностных особенностей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SA_WSM_1PNPDE20071118_072437Variations Sigma0 linear_cr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4421"/>
            <a:ext cx="5888160" cy="32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ontrasts NRC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23421"/>
            <a:ext cx="5955840" cy="329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5876640" y="1355183"/>
            <a:ext cx="2716285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ru-RU" sz="3600" b="1" dirty="0"/>
              <a:t>РСА</a:t>
            </a:r>
          </a:p>
          <a:p>
            <a:pPr algn="ctr"/>
            <a:r>
              <a:rPr lang="ru-RU" sz="3600" b="1" dirty="0"/>
              <a:t>наблюдения</a:t>
            </a:r>
            <a:endParaRPr lang="ru-RU" sz="2200" b="1" dirty="0"/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6109921" y="4380941"/>
            <a:ext cx="2392478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3600" b="1" dirty="0"/>
              <a:t>RIM </a:t>
            </a:r>
          </a:p>
          <a:p>
            <a:r>
              <a:rPr lang="ru-RU" sz="3600" b="1" dirty="0"/>
              <a:t>симуляции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6"/>
          <p:cNvGrpSpPr>
            <a:grpSpLocks/>
          </p:cNvGrpSpPr>
          <p:nvPr/>
        </p:nvGrpSpPr>
        <p:grpSpPr bwMode="auto">
          <a:xfrm>
            <a:off x="1396800" y="356005"/>
            <a:ext cx="7322400" cy="3758795"/>
            <a:chOff x="231445" y="3143248"/>
            <a:chExt cx="8072494" cy="3000396"/>
          </a:xfrm>
        </p:grpSpPr>
        <p:sp>
          <p:nvSpPr>
            <p:cNvPr id="36" name="Скругленный прямоугольник 35"/>
            <p:cNvSpPr/>
            <p:nvPr/>
          </p:nvSpPr>
          <p:spPr>
            <a:xfrm>
              <a:off x="231445" y="4072106"/>
              <a:ext cx="1747850" cy="9139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Мезо-масштабные морские</a:t>
              </a:r>
            </a:p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течения</a:t>
              </a:r>
            </a:p>
          </p:txBody>
        </p:sp>
        <p:sp>
          <p:nvSpPr>
            <p:cNvPr id="37" name="Скругленный прямоугольник 36"/>
            <p:cNvSpPr/>
            <p:nvPr/>
          </p:nvSpPr>
          <p:spPr>
            <a:xfrm>
              <a:off x="4036709" y="3143248"/>
              <a:ext cx="1676412" cy="69894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Брэгговские волны</a:t>
              </a:r>
            </a:p>
          </p:txBody>
        </p:sp>
        <p:sp>
          <p:nvSpPr>
            <p:cNvPr id="38" name="Стрелка вправо 37"/>
            <p:cNvSpPr/>
            <p:nvPr/>
          </p:nvSpPr>
          <p:spPr>
            <a:xfrm>
              <a:off x="2057083" y="4072106"/>
              <a:ext cx="2033602" cy="912764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bg1"/>
                  </a:solidFill>
                </a:rPr>
                <a:t>Ветро-волновое взаимодействие</a:t>
              </a:r>
            </a:p>
          </p:txBody>
        </p:sp>
        <p:sp>
          <p:nvSpPr>
            <p:cNvPr id="39" name="Скругленный прямоугольник 38"/>
            <p:cNvSpPr/>
            <p:nvPr/>
          </p:nvSpPr>
          <p:spPr>
            <a:xfrm>
              <a:off x="3563897" y="5444701"/>
              <a:ext cx="1996824" cy="69894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Трансформация ветровых волн 1-10м</a:t>
              </a:r>
            </a:p>
          </p:txBody>
        </p:sp>
        <p:sp>
          <p:nvSpPr>
            <p:cNvPr id="40" name="Скругленный прямоугольник 39"/>
            <p:cNvSpPr/>
            <p:nvPr/>
          </p:nvSpPr>
          <p:spPr>
            <a:xfrm>
              <a:off x="5941723" y="5429757"/>
              <a:ext cx="1725624" cy="698943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Сильный отклик от обрушающихся волн</a:t>
              </a:r>
            </a:p>
          </p:txBody>
        </p:sp>
        <p:sp>
          <p:nvSpPr>
            <p:cNvPr id="41" name="Скругленный прямоугольник 40"/>
            <p:cNvSpPr/>
            <p:nvPr/>
          </p:nvSpPr>
          <p:spPr>
            <a:xfrm>
              <a:off x="6857716" y="3644464"/>
              <a:ext cx="1446223" cy="9139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2200" b="1" dirty="0">
                  <a:solidFill>
                    <a:schemeClr val="tx1"/>
                  </a:solidFill>
                </a:rPr>
                <a:t>УЭПР</a:t>
              </a:r>
            </a:p>
          </p:txBody>
        </p:sp>
        <p:cxnSp>
          <p:nvCxnSpPr>
            <p:cNvPr id="42" name="Прямая со стрелкой 41"/>
            <p:cNvCxnSpPr>
              <a:endCxn id="37" idx="2"/>
            </p:cNvCxnSpPr>
            <p:nvPr/>
          </p:nvCxnSpPr>
          <p:spPr>
            <a:xfrm flipV="1">
              <a:off x="3803345" y="3842191"/>
              <a:ext cx="1071570" cy="490870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>
              <a:endCxn id="39" idx="0"/>
            </p:cNvCxnSpPr>
            <p:nvPr/>
          </p:nvCxnSpPr>
          <p:spPr>
            <a:xfrm rot="16200000" flipH="1">
              <a:off x="3798211" y="4680603"/>
              <a:ext cx="697793" cy="830402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>
              <a:off x="5560720" y="5842455"/>
              <a:ext cx="533404" cy="1494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>
              <a:stCxn id="40" idx="0"/>
            </p:cNvCxnSpPr>
            <p:nvPr/>
          </p:nvCxnSpPr>
          <p:spPr>
            <a:xfrm rot="16200000" flipV="1">
              <a:off x="5206212" y="3832228"/>
              <a:ext cx="1572621" cy="16224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endCxn id="41" idx="2"/>
            </p:cNvCxnSpPr>
            <p:nvPr/>
          </p:nvCxnSpPr>
          <p:spPr>
            <a:xfrm rot="5400000" flipH="1" flipV="1">
              <a:off x="6751763" y="4586543"/>
              <a:ext cx="856435" cy="80010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endCxn id="41" idx="1"/>
            </p:cNvCxnSpPr>
            <p:nvPr/>
          </p:nvCxnSpPr>
          <p:spPr>
            <a:xfrm>
              <a:off x="5724233" y="3518010"/>
              <a:ext cx="1133483" cy="5828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3983924" y="4057392"/>
              <a:ext cx="533404" cy="2149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rot="5400000" flipH="1" flipV="1">
              <a:off x="3930251" y="4154288"/>
              <a:ext cx="57248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5" name="TextBox 28"/>
          <p:cNvSpPr txBox="1">
            <a:spLocks noChangeArrowheads="1"/>
          </p:cNvSpPr>
          <p:nvPr/>
        </p:nvSpPr>
        <p:spPr bwMode="auto">
          <a:xfrm>
            <a:off x="165601" y="4141875"/>
            <a:ext cx="8618400" cy="257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Брэгговские волны, обладая малым временем релаксации (</a:t>
            </a:r>
            <a:r>
              <a:rPr lang="en-US" dirty="0"/>
              <a:t>~</a:t>
            </a:r>
            <a:r>
              <a:rPr lang="ru-RU" dirty="0"/>
              <a:t>10м) не могут «чувствовать» мезомасштабные течения. Однако, более длинные ветровые волны (</a:t>
            </a:r>
            <a:r>
              <a:rPr lang="en-US" dirty="0"/>
              <a:t>~10</a:t>
            </a:r>
            <a:r>
              <a:rPr lang="ru-RU" dirty="0"/>
              <a:t>м), могут взаимодействовать с течениями.</a:t>
            </a:r>
          </a:p>
          <a:p>
            <a:endParaRPr lang="ru-RU" dirty="0"/>
          </a:p>
          <a:p>
            <a:r>
              <a:rPr lang="ru-RU" dirty="0"/>
              <a:t>Обрушения  длинных ветровых волн очень «чувствительны» к течениям. </a:t>
            </a:r>
          </a:p>
          <a:p>
            <a:endParaRPr lang="ru-RU" dirty="0"/>
          </a:p>
          <a:p>
            <a:r>
              <a:rPr lang="ru-RU" dirty="0"/>
              <a:t>Интенсификация (подавление)  обрушений в зонах конвергенции (дивергенции) приводит к механическому возбуждению коротких волн, в частности, брэгговских, что обеспечивает видимость течений РСА.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338328"/>
            <a:ext cx="42672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Механизм проявления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322" y="2286000"/>
            <a:ext cx="837935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Маска «засвеченных» солнечным бликом данны</a:t>
            </a:r>
            <a:r>
              <a:rPr lang="en-US" dirty="0" smtClean="0"/>
              <a:t>х</a:t>
            </a:r>
            <a:r>
              <a:rPr lang="ru-RU" dirty="0" smtClean="0"/>
              <a:t> сканера MODIS</a:t>
            </a:r>
            <a:endParaRPr lang="en-US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82322" y="6107668"/>
            <a:ext cx="8379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«Глобальная» маска блика от 21 Марта 2004 года для MODIS/</a:t>
            </a:r>
            <a:r>
              <a:rPr lang="ru-RU" sz="2000" dirty="0" err="1">
                <a:solidFill>
                  <a:schemeClr val="bg1"/>
                </a:solidFill>
              </a:rPr>
              <a:t>Aqua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752600"/>
            <a:ext cx="8712200" cy="5105399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</a:t>
            </a:r>
            <a:r>
              <a:rPr lang="en-US" dirty="0" smtClean="0">
                <a:solidFill>
                  <a:schemeClr val="tx1"/>
                </a:solidFill>
              </a:rPr>
              <a:t>з</a:t>
            </a:r>
            <a:r>
              <a:rPr lang="ru-RU" dirty="0" smtClean="0">
                <a:solidFill>
                  <a:schemeClr val="tx1"/>
                </a:solidFill>
              </a:rPr>
              <a:t>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Положения, выносимые на защиту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2227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-171400"/>
            <a:ext cx="8229600" cy="1252537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762000"/>
            <a:ext cx="8694712" cy="5867400"/>
          </a:xfrm>
        </p:spPr>
        <p:txBody>
          <a:bodyPr>
            <a:noAutofit/>
          </a:bodyPr>
          <a:lstStyle/>
          <a:p>
            <a:r>
              <a:rPr lang="ru-RU" sz="1600" dirty="0" smtClean="0">
                <a:solidFill>
                  <a:schemeClr val="tx1"/>
                </a:solidFill>
              </a:rPr>
              <a:t>Полученные научные результаты реализованы в виде алгоритмов и элементов программного обеспечения и использованы для обработки данных радиолокаторов с синтезированной апертурой (РСА) и оптических изображений, а также восстановления статистических параметров поверхности Океана.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П</a:t>
            </a:r>
            <a:r>
              <a:rPr lang="ru-RU" sz="1600" dirty="0" smtClean="0">
                <a:solidFill>
                  <a:schemeClr val="tx1"/>
                </a:solidFill>
              </a:rPr>
              <a:t>редложенные </a:t>
            </a:r>
            <a:r>
              <a:rPr lang="ru-RU" sz="1600" dirty="0">
                <a:solidFill>
                  <a:schemeClr val="tx1"/>
                </a:solidFill>
              </a:rPr>
              <a:t>алгоритмы и методики были апробированы и внедрены в Международном центре по окружающей среде и дистанционному зондированию им. Нансена (</a:t>
            </a:r>
            <a:r>
              <a:rPr lang="en-US" sz="1600" dirty="0">
                <a:solidFill>
                  <a:schemeClr val="tx1"/>
                </a:solidFill>
              </a:rPr>
              <a:t>NIERSC</a:t>
            </a:r>
            <a:r>
              <a:rPr lang="ru-RU" sz="1600" dirty="0">
                <a:solidFill>
                  <a:schemeClr val="tx1"/>
                </a:solidFill>
              </a:rPr>
              <a:t>), а также в Лаборатории Спутниковой Океанографии (ЛСО, на англ. </a:t>
            </a:r>
            <a:r>
              <a:rPr lang="en-US" sz="1600" dirty="0">
                <a:solidFill>
                  <a:schemeClr val="tx1"/>
                </a:solidFill>
              </a:rPr>
              <a:t>SOLab</a:t>
            </a:r>
            <a:r>
              <a:rPr lang="ru-RU" sz="1600" dirty="0">
                <a:solidFill>
                  <a:schemeClr val="tx1"/>
                </a:solidFill>
              </a:rPr>
              <a:t>) РГГМУ, в виде элементов спутникового информационного портала </a:t>
            </a:r>
            <a:r>
              <a:rPr lang="en-US" sz="1600" dirty="0">
                <a:solidFill>
                  <a:schemeClr val="tx1"/>
                </a:solidFill>
              </a:rPr>
              <a:t>SATIN</a:t>
            </a:r>
            <a:r>
              <a:rPr lang="ru-RU" sz="1600" dirty="0">
                <a:solidFill>
                  <a:schemeClr val="tx1"/>
                </a:solidFill>
              </a:rPr>
              <a:t> (от англ. </a:t>
            </a:r>
            <a:r>
              <a:rPr lang="en-US" sz="1600" b="1" i="1" dirty="0">
                <a:solidFill>
                  <a:schemeClr val="tx1"/>
                </a:solidFill>
              </a:rPr>
              <a:t>SAT</a:t>
            </a:r>
            <a:r>
              <a:rPr lang="en-US" sz="1600" dirty="0">
                <a:solidFill>
                  <a:schemeClr val="tx1"/>
                </a:solidFill>
              </a:rPr>
              <a:t>ellite Data Search and Manage </a:t>
            </a:r>
            <a:r>
              <a:rPr lang="en-US" sz="1600" b="1" i="1" dirty="0">
                <a:solidFill>
                  <a:schemeClr val="tx1"/>
                </a:solidFill>
              </a:rPr>
              <a:t>IN</a:t>
            </a:r>
            <a:r>
              <a:rPr lang="en-US" sz="1600" dirty="0">
                <a:solidFill>
                  <a:schemeClr val="tx1"/>
                </a:solidFill>
              </a:rPr>
              <a:t>formation Portal</a:t>
            </a:r>
            <a:r>
              <a:rPr lang="ru-RU" sz="1600" dirty="0">
                <a:solidFill>
                  <a:schemeClr val="tx1"/>
                </a:solidFill>
              </a:rPr>
              <a:t>), для поиска, получения, отображения, распространения и хранения данных дистанционного зондирования (</a:t>
            </a:r>
            <a:r>
              <a:rPr lang="ru-RU" sz="1600" u="sng" dirty="0">
                <a:solidFill>
                  <a:schemeClr val="tx1"/>
                </a:solidFill>
                <a:hlinkClick r:id="rId2"/>
              </a:rPr>
              <a:t>http://satin.rshu.ru/</a:t>
            </a:r>
            <a:r>
              <a:rPr lang="ru-RU" sz="1600" dirty="0">
                <a:solidFill>
                  <a:schemeClr val="tx1"/>
                </a:solidFill>
              </a:rPr>
              <a:t>), а также как элемент разрабатываемой синергетической платформы  </a:t>
            </a:r>
            <a:r>
              <a:rPr lang="en-US" sz="1600" dirty="0">
                <a:solidFill>
                  <a:schemeClr val="tx1"/>
                </a:solidFill>
              </a:rPr>
              <a:t>SYNTool</a:t>
            </a:r>
            <a:r>
              <a:rPr lang="ru-RU" sz="1600" dirty="0">
                <a:solidFill>
                  <a:schemeClr val="tx1"/>
                </a:solidFill>
              </a:rPr>
              <a:t> (</a:t>
            </a:r>
            <a:r>
              <a:rPr lang="ru-RU" sz="1600" u="sng" dirty="0">
                <a:solidFill>
                  <a:schemeClr val="tx1"/>
                </a:solidFill>
                <a:hlinkClick r:id="rId3"/>
              </a:rPr>
              <a:t>http://syntool.solab.rshu.ru/</a:t>
            </a:r>
            <a:r>
              <a:rPr lang="ru-RU" sz="1600" dirty="0">
                <a:solidFill>
                  <a:schemeClr val="tx1"/>
                </a:solidFill>
              </a:rPr>
              <a:t>) ЛСО РГГМУ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Предполагается </a:t>
            </a:r>
            <a:r>
              <a:rPr lang="ru-RU" sz="1600" dirty="0">
                <a:solidFill>
                  <a:schemeClr val="tx1"/>
                </a:solidFill>
              </a:rPr>
              <a:t>дальнейшее внедрение разработанной методики для оперативной обработки РСА и оптических данных, получаемых с действующих ИСЗ и ИСЗ, планируемых к запуску российским и зарубежными  космическими агентствами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По </a:t>
            </a:r>
            <a:r>
              <a:rPr lang="ru-RU" sz="1600" dirty="0">
                <a:solidFill>
                  <a:schemeClr val="tx1"/>
                </a:solidFill>
              </a:rPr>
              <a:t>результатам диссертационной работы можно утверждать, что, наиболее перспективным для мониторинга физических процессов в верхнем слое Океана является применение синергетического подхода РСА и оптических данных, позволяющего лучше понять как пути формирования спутниковых изображений, так и механизмы проявления океанических явлений на поверхности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330233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19200"/>
            <a:ext cx="9143999" cy="5486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работы докладывались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отечественных и международных конференциях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частности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на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7-</a:t>
            </a:r>
            <a:r>
              <a:rPr lang="ru-RU" dirty="0" smtClean="0">
                <a:solidFill>
                  <a:schemeClr val="tx1"/>
                </a:solidFill>
              </a:rPr>
              <a:t>ой всероссийской открытой конференции</a:t>
            </a:r>
            <a:r>
              <a:rPr lang="en-US" dirty="0" smtClean="0">
                <a:solidFill>
                  <a:schemeClr val="tx1"/>
                </a:solidFill>
              </a:rPr>
              <a:t> «</a:t>
            </a:r>
            <a:r>
              <a:rPr lang="ru-RU" dirty="0" smtClean="0">
                <a:solidFill>
                  <a:schemeClr val="tx1"/>
                </a:solidFill>
              </a:rPr>
              <a:t>Современные проблемы Дистанционного зондирования Земли из Космоса</a:t>
            </a:r>
            <a:r>
              <a:rPr lang="en-US" dirty="0" smtClean="0">
                <a:solidFill>
                  <a:schemeClr val="tx1"/>
                </a:solidFill>
              </a:rPr>
              <a:t>» (</a:t>
            </a:r>
            <a:r>
              <a:rPr lang="ru-RU" dirty="0" smtClean="0">
                <a:solidFill>
                  <a:schemeClr val="tx1"/>
                </a:solidFill>
              </a:rPr>
              <a:t>Москва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Россия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Ноябрь</a:t>
            </a:r>
            <a:r>
              <a:rPr lang="en-US" dirty="0" smtClean="0">
                <a:solidFill>
                  <a:schemeClr val="tx1"/>
                </a:solidFill>
              </a:rPr>
              <a:t> 2009);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3rd </a:t>
            </a:r>
            <a:r>
              <a:rPr lang="en-US" dirty="0" err="1" smtClean="0">
                <a:solidFill>
                  <a:schemeClr val="tx1"/>
                </a:solidFill>
              </a:rPr>
              <a:t>SeaSAR</a:t>
            </a:r>
            <a:r>
              <a:rPr lang="en-US" dirty="0" smtClean="0">
                <a:solidFill>
                  <a:schemeClr val="tx1"/>
                </a:solidFill>
              </a:rPr>
              <a:t> workshop “Advances in SAR Oceanography from ENVISAT, ERS and ESA third party missions” (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, Italy, 25-29 January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ESA Living Planet Symposium (Bergen, Norway, 28 June - 2 July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39th COSPAR Scientific Assembly (Mysore, India, 14-22 July 2012);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6th International Workshop on Science and Applications of SAR </a:t>
            </a:r>
            <a:r>
              <a:rPr lang="en-US" dirty="0" err="1" smtClean="0">
                <a:solidFill>
                  <a:schemeClr val="tx1"/>
                </a:solidFill>
              </a:rPr>
              <a:t>Polarimetry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Polarimetric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Interferometry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POLinSAR</a:t>
            </a:r>
            <a:r>
              <a:rPr lang="en-US" dirty="0" smtClean="0">
                <a:solidFill>
                  <a:schemeClr val="tx1"/>
                </a:solidFill>
              </a:rPr>
              <a:t> 2013 (28 January - 1February 2013, 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 (Rome), Italy);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Asia-Pacific Conference on Synthetic Aperture Radar "Overcoming the Hardships: Responding to Disasters with SAR", (Tsukuba, Japan, 23-27 September 2013).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По теме диссертации </a:t>
            </a:r>
            <a:r>
              <a:rPr lang="ru-RU" b="1" dirty="0" smtClean="0">
                <a:solidFill>
                  <a:schemeClr val="tx1"/>
                </a:solidFill>
              </a:rPr>
              <a:t>опубликовано 24 печатные работы</a:t>
            </a:r>
            <a:r>
              <a:rPr lang="ru-RU" dirty="0" smtClean="0">
                <a:solidFill>
                  <a:schemeClr val="tx1"/>
                </a:solidFill>
              </a:rPr>
              <a:t>, включая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21 тезис конференций</a:t>
            </a:r>
            <a:r>
              <a:rPr lang="ru-RU" dirty="0" smtClean="0">
                <a:solidFill>
                  <a:schemeClr val="tx1"/>
                </a:solidFill>
              </a:rPr>
              <a:t>,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6 реферируемых изданий </a:t>
            </a:r>
            <a:r>
              <a:rPr lang="en-US" dirty="0" err="1" smtClean="0">
                <a:solidFill>
                  <a:schemeClr val="tx1"/>
                </a:solidFill>
              </a:rPr>
              <a:t>из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списка</a:t>
            </a:r>
            <a:r>
              <a:rPr lang="en-US" dirty="0" smtClean="0">
                <a:solidFill>
                  <a:schemeClr val="tx1"/>
                </a:solidFill>
              </a:rPr>
              <a:t> ВАК </a:t>
            </a:r>
            <a:r>
              <a:rPr lang="ru-RU" dirty="0" smtClean="0">
                <a:solidFill>
                  <a:schemeClr val="tx1"/>
                </a:solidFill>
              </a:rPr>
              <a:t>и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lang="ru-RU" dirty="0" smtClean="0">
                <a:solidFill>
                  <a:schemeClr val="tx1"/>
                </a:solidFill>
              </a:rPr>
              <a:t> патента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проделанной работы также докладывались и обсуждались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международных научных семинарах</a:t>
            </a:r>
            <a:r>
              <a:rPr lang="ru-RU" dirty="0" smtClean="0">
                <a:solidFill>
                  <a:schemeClr val="tx1"/>
                </a:solidFill>
              </a:rPr>
              <a:t> как за рубежом (в </a:t>
            </a:r>
            <a:r>
              <a:rPr lang="ru-RU" b="1" dirty="0" smtClean="0">
                <a:solidFill>
                  <a:schemeClr val="tx1"/>
                </a:solidFill>
              </a:rPr>
              <a:t>Норвегии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Франции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Финляндии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Италии</a:t>
            </a:r>
            <a:r>
              <a:rPr lang="en-US" b="1" dirty="0" smtClean="0">
                <a:solidFill>
                  <a:schemeClr val="tx1"/>
                </a:solidFill>
              </a:rPr>
              <a:t> и </a:t>
            </a:r>
            <a:r>
              <a:rPr lang="en-US" b="1" dirty="0" err="1" smtClean="0">
                <a:solidFill>
                  <a:schemeClr val="tx1"/>
                </a:solidFill>
              </a:rPr>
              <a:t>Японии</a:t>
            </a:r>
            <a:r>
              <a:rPr lang="ru-RU" dirty="0" smtClean="0">
                <a:solidFill>
                  <a:schemeClr val="tx1"/>
                </a:solidFill>
              </a:rPr>
              <a:t>), так и в </a:t>
            </a:r>
            <a:r>
              <a:rPr lang="ru-RU" b="1" dirty="0" smtClean="0">
                <a:solidFill>
                  <a:schemeClr val="tx1"/>
                </a:solidFill>
              </a:rPr>
              <a:t>России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</p:spTree>
    <p:extLst>
      <p:ext uri="{BB962C8B-B14F-4D97-AF65-F5344CB8AC3E}">
        <p14:creationId xmlns="" xmlns:p14="http://schemas.microsoft.com/office/powerpoint/2010/main" val="1826961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412776"/>
            <a:ext cx="8694712" cy="51845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Издания из списка ВАК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marL="342900" lvl="0" indent="-342900"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1. </a:t>
            </a:r>
            <a:r>
              <a:rPr lang="ru-RU" sz="1600" b="1" dirty="0" smtClean="0">
                <a:solidFill>
                  <a:schemeClr val="tx1"/>
                </a:solidFill>
              </a:rPr>
              <a:t>М</a:t>
            </a:r>
            <a:r>
              <a:rPr lang="en-US" sz="1600" b="1" dirty="0" smtClean="0">
                <a:solidFill>
                  <a:schemeClr val="tx1"/>
                </a:solidFill>
              </a:rPr>
              <a:t>я</a:t>
            </a:r>
            <a:r>
              <a:rPr lang="ru-RU" sz="1600" b="1" dirty="0" smtClean="0">
                <a:solidFill>
                  <a:schemeClr val="tx1"/>
                </a:solidFill>
              </a:rPr>
              <a:t>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В.Н.. Оценка контрастов поверхностных проявлений океанических явлений по изображениям солнечного блика. // Учёные записки Российского государственного гидрометеорологического университета No.16. Научно-теоретический журнал. - СПб.: изд. РГГМУ, 2010. - С. 94-114.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2. </a:t>
            </a:r>
            <a:r>
              <a:rPr lang="en-US" sz="1600" dirty="0" err="1" smtClean="0">
                <a:solidFill>
                  <a:schemeClr val="tx1"/>
                </a:solidFill>
              </a:rPr>
              <a:t>Kozlov</a:t>
            </a:r>
            <a:r>
              <a:rPr lang="en-US" sz="1600" dirty="0" smtClean="0">
                <a:solidFill>
                  <a:schemeClr val="tx1"/>
                </a:solidFill>
              </a:rPr>
              <a:t> I.E.,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Dailidienė</a:t>
            </a:r>
            <a:r>
              <a:rPr lang="en-US" sz="1600" dirty="0" smtClean="0">
                <a:solidFill>
                  <a:schemeClr val="tx1"/>
                </a:solidFill>
              </a:rPr>
              <a:t> I.,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 ASAR imaging for coastal upwelling in the Baltic Sea. // Advances in Space Research. 2012. № 50. С. 1125–1137.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3.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Imaging </a:t>
            </a:r>
            <a:r>
              <a:rPr lang="en-US" sz="1600" dirty="0" err="1" smtClean="0">
                <a:solidFill>
                  <a:schemeClr val="tx1"/>
                </a:solidFill>
              </a:rPr>
              <a:t>mesoscale</a:t>
            </a:r>
            <a:r>
              <a:rPr lang="en-US" sz="1600" dirty="0" smtClean="0">
                <a:solidFill>
                  <a:schemeClr val="tx1"/>
                </a:solidFill>
              </a:rPr>
              <a:t> upper ocean dynamics using synthetic aperture radar and optical data. // Journal of Geophysical Research. 2012. № 117. С. C04029.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4.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Joint sun-glitter and radar imagery of surface slicks. // Remote Sensing of Environment. 2012. № 120. С. 123–132.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5.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, Collard F.,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 On Dual Co-Polarized SAR Measurements of the Ocean Surface. // IEEE </a:t>
            </a:r>
            <a:r>
              <a:rPr lang="en-US" sz="1600" dirty="0" err="1" smtClean="0">
                <a:solidFill>
                  <a:schemeClr val="tx1"/>
                </a:solidFill>
              </a:rPr>
              <a:t>Geoscience</a:t>
            </a:r>
            <a:r>
              <a:rPr lang="en-US" sz="1600" dirty="0" smtClean="0">
                <a:solidFill>
                  <a:schemeClr val="tx1"/>
                </a:solidFill>
              </a:rPr>
              <a:t> and Remote Sensing Letters. </a:t>
            </a:r>
            <a:r>
              <a:rPr lang="ru-RU" sz="1600" dirty="0" smtClean="0">
                <a:solidFill>
                  <a:schemeClr val="tx1"/>
                </a:solidFill>
              </a:rPr>
              <a:t>2013. Т. 10. № 4. С. 761–765.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6. Зимин А.В., Родионов А.А., Шапрон Б., Романенков Д.А., Здоровеннов Р.Э.,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Шевчук О.И. Работы с научно-исследовательского судна «Эколог» по проекту «Мегагрант» в белом море, выполненные в июле-августе 2012 года. // Учёные записки Российского государственного гидрометеорологического университета. 2013.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273188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340768"/>
            <a:ext cx="8694712" cy="540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Патенты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 Кудрявцев В.Н. Свидетельство о государственной регистрации программы для ЭВМ №2011610860: GLAMOROS: Оценка контрастов поверхностных проявлений океанических явлений по изображениям солнечного блика. Заявка № 2010617455. Дата поступления 22 ноября 2010г. Зарегистрировано в Реестре программ для ЭВМ 20 января 2011г.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В.Н., Шапрон Б.Ж.А., Коллард Ф.Ж.К. Свидетельство о государственной регистрации программы для ЭВМ №2012660424 DUPOL: «Оценка характеристик поверхности Океана по двух-поляризационным радиолокационным изображениям из Космоса» Заявка № 2012617706. Дата поступления 9 октября 2012г. Зарегистрировано в Реестре программ для ЭВМ 19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Козлов И.Е. Свидетельство о государственной регистрации программы для ЭВМ №2012660637 INTERWAVE: «Определение характеристик океанских внутренних волн по их проявлениям в спутниковых радиолокационных снимках морской поверхности» Заявка № 2012618623. Дата поступления 10 октября 2012г. Зарегистрировано в Реестре программ для ЭВМ 26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Зимин А.В.,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Мохнаткин Ф.Ю. Свидетельство о государственной регистрации базы данных №2012621188 «Проявления внутренних волн по данным контактных и спутниковых наблюдений в Белом море в 2010 году (ВВ БМ 2010)» Заявка № 2012621065. Дата поступления 9 октября 2012г. Зарегистрировано в Реестре баз данных 19 ноября 2012г.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16683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GALATEA\tethys\Documents\АСПИРАНТУРА\NIERSC\Projects\Glint Sevastopol 2011\DSC_0891.png"/>
          <p:cNvPicPr>
            <a:picLocks noChangeAspect="1" noChangeArrowheads="1"/>
          </p:cNvPicPr>
          <p:nvPr/>
        </p:nvPicPr>
        <p:blipFill>
          <a:blip r:embed="rId3"/>
          <a:srcRect l="6469" t="383" r="6469" b="221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85800" y="1524000"/>
            <a:ext cx="7772400" cy="1524000"/>
          </a:xfrm>
        </p:spPr>
        <p:txBody>
          <a:bodyPr>
            <a:noAutofit/>
          </a:bodyPr>
          <a:lstStyle/>
          <a:p>
            <a:r>
              <a:rPr lang="ru-RU" sz="4000" dirty="0" smtClean="0"/>
              <a:t>Благодарности</a:t>
            </a:r>
            <a:endParaRPr lang="en-US" sz="4000" dirty="0"/>
          </a:p>
        </p:txBody>
      </p:sp>
      <p:sp>
        <p:nvSpPr>
          <p:cNvPr id="5" name="подпись"/>
          <p:cNvSpPr>
            <a:spLocks noChangeArrowheads="1"/>
          </p:cNvSpPr>
          <p:nvPr/>
        </p:nvSpPr>
        <p:spPr bwMode="auto">
          <a:xfrm>
            <a:off x="0" y="5935663"/>
            <a:ext cx="2647951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Солнечный блик с платформы в Кацивели, Сентябрь 2011г.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Основное"/>
          <p:cNvSpPr/>
          <p:nvPr/>
        </p:nvSpPr>
        <p:spPr>
          <a:xfrm>
            <a:off x="76200" y="-76200"/>
            <a:ext cx="32766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Кудрявцев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В.Н.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† </a:t>
            </a:r>
            <a:r>
              <a:rPr lang="en-US" sz="2400" dirty="0" err="1" smtClean="0">
                <a:solidFill>
                  <a:schemeClr val="bg1"/>
                </a:solidFill>
              </a:rPr>
              <a:t>Акимов</a:t>
            </a:r>
            <a:r>
              <a:rPr lang="en-US" sz="2400" dirty="0" smtClean="0">
                <a:solidFill>
                  <a:schemeClr val="bg1"/>
                </a:solidFill>
              </a:rPr>
              <a:t> Д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Ефимов</a:t>
            </a:r>
            <a:r>
              <a:rPr lang="en-US" sz="2400" dirty="0" smtClean="0">
                <a:solidFill>
                  <a:schemeClr val="bg1"/>
                </a:solidFill>
              </a:rPr>
              <a:t> С.</a:t>
            </a:r>
            <a:endParaRPr lang="en-US" sz="2400" dirty="0" smtClean="0">
              <a:solidFill>
                <a:schemeClr val="bg1"/>
              </a:solidFill>
            </a:endParaRP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Коросов</a:t>
            </a:r>
            <a:r>
              <a:rPr lang="en-US" sz="2400" dirty="0" smtClean="0">
                <a:solidFill>
                  <a:schemeClr val="bg1"/>
                </a:solidFill>
              </a:rPr>
              <a:t> А.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Морозов</a:t>
            </a:r>
            <a:r>
              <a:rPr lang="en-US" sz="2400" dirty="0" smtClean="0">
                <a:solidFill>
                  <a:schemeClr val="bg1"/>
                </a:solidFill>
              </a:rPr>
              <a:t> Е.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Заболотских Е.</a:t>
            </a:r>
            <a:r>
              <a:rPr lang="en-US" sz="2400" dirty="0" smtClean="0">
                <a:solidFill>
                  <a:schemeClr val="bg1"/>
                </a:solidFill>
              </a:rPr>
              <a:t>В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Козлов И</a:t>
            </a:r>
            <a:r>
              <a:rPr lang="ru-RU" sz="2400" dirty="0" smtClean="0">
                <a:solidFill>
                  <a:schemeClr val="bg1"/>
                </a:solidFill>
              </a:rPr>
              <a:t>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Отзывы"/>
          <p:cNvSpPr/>
          <p:nvPr/>
        </p:nvSpPr>
        <p:spPr>
          <a:xfrm>
            <a:off x="5715000" y="-76200"/>
            <a:ext cx="335280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Ермаков</a:t>
            </a:r>
            <a:r>
              <a:rPr lang="en-US" sz="2400" dirty="0" smtClean="0">
                <a:solidFill>
                  <a:schemeClr val="bg1"/>
                </a:solidFill>
              </a:rPr>
              <a:t> С.А.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Копелевич</a:t>
            </a:r>
            <a:r>
              <a:rPr lang="en-US" sz="2400" dirty="0" smtClean="0">
                <a:solidFill>
                  <a:schemeClr val="bg1"/>
                </a:solidFill>
              </a:rPr>
              <a:t> О.В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Лаврова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smtClean="0">
                <a:solidFill>
                  <a:schemeClr val="bg1"/>
                </a:solidFill>
              </a:rPr>
              <a:t>О.Ю</a:t>
            </a:r>
            <a:r>
              <a:rPr lang="en-US" sz="2400" dirty="0" smtClean="0">
                <a:solidFill>
                  <a:schemeClr val="bg1"/>
                </a:solidFill>
              </a:rPr>
              <a:t>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Мелентьев</a:t>
            </a:r>
            <a:r>
              <a:rPr lang="en-US" sz="2400" dirty="0" smtClean="0">
                <a:solidFill>
                  <a:schemeClr val="bg1"/>
                </a:solidFill>
              </a:rPr>
              <a:t> В.В.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Митник</a:t>
            </a:r>
            <a:r>
              <a:rPr lang="en-US" sz="2400" dirty="0" smtClean="0">
                <a:solidFill>
                  <a:schemeClr val="bg1"/>
                </a:solidFill>
              </a:rPr>
              <a:t> Л.М.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Репина</a:t>
            </a:r>
            <a:r>
              <a:rPr lang="en-US" sz="2400" dirty="0" smtClean="0">
                <a:solidFill>
                  <a:schemeClr val="bg1"/>
                </a:solidFill>
              </a:rPr>
              <a:t> И.А.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Решняк</a:t>
            </a:r>
            <a:r>
              <a:rPr lang="en-US" sz="2400" dirty="0" smtClean="0">
                <a:solidFill>
                  <a:schemeClr val="bg1"/>
                </a:solidFill>
              </a:rPr>
              <a:t> В.И.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Марина и Кира"/>
          <p:cNvSpPr/>
          <p:nvPr/>
        </p:nvSpPr>
        <p:spPr>
          <a:xfrm>
            <a:off x="609600" y="25908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Огромное </a:t>
            </a:r>
            <a:r>
              <a:rPr lang="ru-RU" sz="2400" dirty="0" smtClean="0">
                <a:solidFill>
                  <a:schemeClr val="bg1"/>
                </a:solidFill>
              </a:rPr>
              <a:t>спасибо и самые сердечные слова </a:t>
            </a:r>
            <a:r>
              <a:rPr lang="ru-RU" sz="2400" dirty="0" smtClean="0">
                <a:solidFill>
                  <a:schemeClr val="bg1"/>
                </a:solidFill>
              </a:rPr>
              <a:t>благодарности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моей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супруге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Марине</a:t>
            </a:r>
            <a:r>
              <a:rPr lang="en-US" sz="2400" dirty="0" smtClean="0">
                <a:solidFill>
                  <a:schemeClr val="bg1"/>
                </a:solidFill>
              </a:rPr>
              <a:t> и </a:t>
            </a:r>
            <a:r>
              <a:rPr lang="en-US" sz="2400" dirty="0" err="1" smtClean="0">
                <a:solidFill>
                  <a:schemeClr val="bg1"/>
                </a:solidFill>
              </a:rPr>
              <a:t>дочурке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b="1" dirty="0" smtClean="0">
                <a:solidFill>
                  <a:schemeClr val="bg1"/>
                </a:solidFill>
              </a:rPr>
              <a:t>Кир</a:t>
            </a:r>
            <a:r>
              <a:rPr lang="en-US" sz="2400" b="1" dirty="0" smtClean="0">
                <a:solidFill>
                  <a:schemeClr val="bg1"/>
                </a:solidFill>
              </a:rPr>
              <a:t>е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="" xmlns:p14="http://schemas.microsoft.com/office/powerpoint/2010/main" val="2650785243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" presetID="9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uiExpand="1"/>
      <p:bldP spid="7" grpId="0"/>
      <p:bldP spid="7" grpId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9"/>
          <p:cNvSpPr>
            <a:spLocks noGrp="1"/>
          </p:cNvSpPr>
          <p:nvPr>
            <p:ph type="title" idx="4294967295"/>
          </p:nvPr>
        </p:nvSpPr>
        <p:spPr>
          <a:xfrm>
            <a:off x="1066800" y="-33338"/>
            <a:ext cx="8229600" cy="12525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М</a:t>
            </a:r>
            <a:r>
              <a:rPr lang="ru-RU" sz="2800" dirty="0" smtClean="0"/>
              <a:t>етодология</a:t>
            </a:r>
            <a:r>
              <a:rPr lang="en-US" sz="2800" dirty="0" smtClean="0"/>
              <a:t> </a:t>
            </a:r>
            <a:r>
              <a:rPr lang="en-US" sz="2800" dirty="0" err="1" smtClean="0"/>
              <a:t>синергетического</a:t>
            </a:r>
            <a:r>
              <a:rPr lang="en-US" sz="2800" dirty="0" smtClean="0"/>
              <a:t> </a:t>
            </a:r>
            <a:r>
              <a:rPr lang="en-US" sz="2800" dirty="0" err="1" smtClean="0"/>
              <a:t>исследования</a:t>
            </a:r>
            <a:r>
              <a:rPr lang="en-US" sz="2800" dirty="0" smtClean="0"/>
              <a:t> </a:t>
            </a:r>
            <a:r>
              <a:rPr lang="en-US" sz="2800" dirty="0" err="1" smtClean="0"/>
              <a:t>поверхности</a:t>
            </a:r>
            <a:r>
              <a:rPr lang="en-US" sz="2800" dirty="0" smtClean="0"/>
              <a:t> </a:t>
            </a:r>
            <a:r>
              <a:rPr lang="en-US" sz="2800" dirty="0" err="1" smtClean="0"/>
              <a:t>Океана</a:t>
            </a:r>
            <a:endParaRPr lang="ru-RU" sz="2800" dirty="0" smtClean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07381" y="1052736"/>
            <a:ext cx="1485900" cy="642937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50569" y="1052736"/>
            <a:ext cx="1928812" cy="5715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ASAR 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36006" y="2324323"/>
            <a:ext cx="1785938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Поверхностная температура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907756" y="2324323"/>
            <a:ext cx="1071563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>
                <a:solidFill>
                  <a:srgbClr val="000000"/>
                </a:solidFill>
              </a:rPr>
              <a:t>РСА ветер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35819" y="3567336"/>
            <a:ext cx="1428750" cy="6858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Среднеквадратичный наклон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764631" y="3553048"/>
            <a:ext cx="1428750" cy="642938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Квазигеострофическое </a:t>
            </a:r>
            <a:r>
              <a:rPr lang="ru-RU" sz="1400" b="1" dirty="0" smtClean="0">
                <a:solidFill>
                  <a:srgbClr val="000000"/>
                </a:solidFill>
              </a:rPr>
              <a:t>течение</a:t>
            </a:r>
            <a:r>
              <a:rPr lang="en-US" sz="1400" b="1" dirty="0" smtClean="0">
                <a:solidFill>
                  <a:srgbClr val="000000"/>
                </a:solidFill>
              </a:rPr>
              <a:t> (</a:t>
            </a:r>
            <a:r>
              <a:rPr lang="ru-RU" sz="1400" b="1" dirty="0" smtClean="0">
                <a:solidFill>
                  <a:srgbClr val="000000"/>
                </a:solidFill>
              </a:rPr>
              <a:t>КГТ</a:t>
            </a:r>
            <a:r>
              <a:rPr lang="en-US" sz="1400" b="1" dirty="0" smtClean="0">
                <a:solidFill>
                  <a:srgbClr val="000000"/>
                </a:solidFill>
              </a:rPr>
              <a:t>)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979194" y="3522886"/>
            <a:ext cx="1714500" cy="7000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Дивергенция поверхностного течения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931819" y="3624486"/>
            <a:ext cx="1619250" cy="5476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РСА шероховатость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3193256" y="4767486"/>
            <a:ext cx="2071688" cy="771525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Мезомасштабные проявления течений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3093244" y="6053361"/>
            <a:ext cx="2286000" cy="62865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RIM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000" b="1" dirty="0" smtClean="0">
                <a:solidFill>
                  <a:srgbClr val="000000"/>
                </a:solidFill>
              </a:rPr>
              <a:t>моделирование</a:t>
            </a:r>
            <a:endParaRPr lang="ru-RU" sz="2000" b="1" dirty="0">
              <a:solidFill>
                <a:srgbClr val="000000"/>
              </a:solidFill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 rot="19860000">
            <a:off x="2313781" y="1702023"/>
            <a:ext cx="2106613" cy="2805113"/>
          </a:xfrm>
          <a:prstGeom prst="ellipse">
            <a:avLst/>
          </a:prstGeom>
          <a:noFill/>
          <a:ln w="2556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Oval 26"/>
          <p:cNvSpPr>
            <a:spLocks noChangeArrowheads="1"/>
          </p:cNvSpPr>
          <p:nvPr/>
        </p:nvSpPr>
        <p:spPr bwMode="auto">
          <a:xfrm rot="5400000">
            <a:off x="3071812" y="-72007"/>
            <a:ext cx="3000375" cy="8970962"/>
          </a:xfrm>
          <a:prstGeom prst="ellipse">
            <a:avLst/>
          </a:prstGeom>
          <a:noFill/>
          <a:ln w="25560">
            <a:solidFill>
              <a:srgbClr val="C927AE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6188173" y="1486123"/>
            <a:ext cx="2643188" cy="175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ru-RU" dirty="0" smtClean="0">
                <a:solidFill>
                  <a:schemeClr val="tx1"/>
                </a:solidFill>
              </a:rPr>
              <a:t>Эллипсами объединены в группы данные и способы их использования в разработанной методологии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Овал 61"/>
          <p:cNvSpPr>
            <a:spLocks noChangeArrowheads="1"/>
          </p:cNvSpPr>
          <p:nvPr/>
        </p:nvSpPr>
        <p:spPr bwMode="auto">
          <a:xfrm rot="5230560">
            <a:off x="3502819" y="1549623"/>
            <a:ext cx="2319337" cy="3789363"/>
          </a:xfrm>
          <a:prstGeom prst="ellipse">
            <a:avLst/>
          </a:prstGeom>
          <a:noFill/>
          <a:ln w="25400" algn="ctr">
            <a:solidFill>
              <a:schemeClr val="accent1">
                <a:alpha val="72156"/>
              </a:schemeClr>
            </a:solidFill>
            <a:round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21" name="Прямая со стрелкой 27"/>
          <p:cNvCxnSpPr>
            <a:cxnSpLocks noChangeShapeType="1"/>
            <a:stCxn id="7" idx="2"/>
            <a:endCxn id="9" idx="0"/>
          </p:cNvCxnSpPr>
          <p:nvPr/>
        </p:nvCxnSpPr>
        <p:spPr bwMode="auto">
          <a:xfrm rot="16200000" flipH="1">
            <a:off x="2625725" y="1720279"/>
            <a:ext cx="628650" cy="57943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2" name="Прямая со стрелкой 29"/>
          <p:cNvCxnSpPr>
            <a:cxnSpLocks noChangeShapeType="1"/>
            <a:stCxn id="8" idx="2"/>
            <a:endCxn id="10" idx="0"/>
          </p:cNvCxnSpPr>
          <p:nvPr/>
        </p:nvCxnSpPr>
        <p:spPr bwMode="auto">
          <a:xfrm rot="5400000">
            <a:off x="5130006" y="1938561"/>
            <a:ext cx="700087" cy="7143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3" name="Прямая со стрелкой 31"/>
          <p:cNvCxnSpPr>
            <a:cxnSpLocks noChangeShapeType="1"/>
            <a:stCxn id="7" idx="2"/>
            <a:endCxn id="11" idx="0"/>
          </p:cNvCxnSpPr>
          <p:nvPr/>
        </p:nvCxnSpPr>
        <p:spPr bwMode="auto">
          <a:xfrm rot="5400000">
            <a:off x="1164431" y="2081436"/>
            <a:ext cx="1871663" cy="11001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4" name="Прямая со стрелкой 34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5538788" y="1599629"/>
            <a:ext cx="2000250" cy="204946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5" name="Прямая со стрелкой 37"/>
          <p:cNvCxnSpPr>
            <a:cxnSpLocks noChangeShapeType="1"/>
            <a:stCxn id="9" idx="2"/>
            <a:endCxn id="12" idx="0"/>
          </p:cNvCxnSpPr>
          <p:nvPr/>
        </p:nvCxnSpPr>
        <p:spPr bwMode="auto">
          <a:xfrm rot="16200000" flipH="1">
            <a:off x="3025775" y="3099817"/>
            <a:ext cx="657225" cy="2492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6" name="Прямая со стрелкой 39"/>
          <p:cNvCxnSpPr>
            <a:cxnSpLocks noChangeShapeType="1"/>
            <a:stCxn id="12" idx="3"/>
            <a:endCxn id="13" idx="1"/>
          </p:cNvCxnSpPr>
          <p:nvPr/>
        </p:nvCxnSpPr>
        <p:spPr bwMode="auto">
          <a:xfrm flipV="1">
            <a:off x="4193381" y="3873723"/>
            <a:ext cx="785813" cy="158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7" name="Прямая со стрелкой 41"/>
          <p:cNvCxnSpPr>
            <a:cxnSpLocks noChangeShapeType="1"/>
            <a:stCxn id="10" idx="2"/>
            <a:endCxn id="13" idx="0"/>
          </p:cNvCxnSpPr>
          <p:nvPr/>
        </p:nvCxnSpPr>
        <p:spPr bwMode="auto">
          <a:xfrm rot="16200000" flipH="1">
            <a:off x="5326856" y="3013298"/>
            <a:ext cx="627063" cy="39211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8" name="Прямая со стрелкой 48"/>
          <p:cNvCxnSpPr>
            <a:cxnSpLocks noChangeShapeType="1"/>
            <a:stCxn id="11" idx="2"/>
            <a:endCxn id="15" idx="1"/>
          </p:cNvCxnSpPr>
          <p:nvPr/>
        </p:nvCxnSpPr>
        <p:spPr bwMode="auto">
          <a:xfrm rot="16200000" flipH="1">
            <a:off x="1921669" y="3881661"/>
            <a:ext cx="900112" cy="1643062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29" name="Прямая со стрелкой 50"/>
          <p:cNvCxnSpPr>
            <a:cxnSpLocks noChangeShapeType="1"/>
            <a:stCxn id="14" idx="2"/>
            <a:endCxn id="15" idx="3"/>
          </p:cNvCxnSpPr>
          <p:nvPr/>
        </p:nvCxnSpPr>
        <p:spPr bwMode="auto">
          <a:xfrm rot="5400000">
            <a:off x="6012656" y="3424461"/>
            <a:ext cx="981075" cy="247650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0" name="Прямая со стрелкой 52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4760912" y="3691955"/>
            <a:ext cx="544513" cy="16065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1" name="Прямая со стрелкой 54"/>
          <p:cNvCxnSpPr>
            <a:cxnSpLocks noChangeShapeType="1"/>
            <a:stCxn id="12" idx="2"/>
            <a:endCxn id="15" idx="0"/>
          </p:cNvCxnSpPr>
          <p:nvPr/>
        </p:nvCxnSpPr>
        <p:spPr bwMode="auto">
          <a:xfrm rot="16200000" flipH="1">
            <a:off x="3568700" y="4106292"/>
            <a:ext cx="571500" cy="75088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  <p:cxnSp>
        <p:nvCxnSpPr>
          <p:cNvPr id="32" name="Прямая со стрелкой 57"/>
          <p:cNvCxnSpPr>
            <a:cxnSpLocks noChangeShapeType="1"/>
            <a:stCxn id="16" idx="0"/>
            <a:endCxn id="15" idx="2"/>
          </p:cNvCxnSpPr>
          <p:nvPr/>
        </p:nvCxnSpPr>
        <p:spPr bwMode="auto">
          <a:xfrm rot="16200000" flipV="1">
            <a:off x="3975894" y="5793011"/>
            <a:ext cx="514350" cy="63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="" xmlns:p14="http://schemas.microsoft.com/office/powerpoint/2010/main" val="2274414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66700" y="2438400"/>
            <a:ext cx="8610600" cy="4191000"/>
          </a:xfrm>
        </p:spPr>
        <p:txBody>
          <a:bodyPr>
            <a:noAutofit/>
          </a:bodyPr>
          <a:lstStyle/>
          <a:p>
            <a:r>
              <a:rPr lang="ru-RU" sz="2200" dirty="0" smtClean="0">
                <a:solidFill>
                  <a:schemeClr val="tx1"/>
                </a:solidFill>
              </a:rPr>
              <a:t>Актуальность данного исследования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2200" dirty="0" smtClean="0">
              <a:solidFill>
                <a:schemeClr val="tx1"/>
              </a:solidFill>
            </a:endParaRPr>
          </a:p>
          <a:p>
            <a:endParaRPr lang="en-US" sz="2200" dirty="0" smtClean="0">
              <a:solidFill>
                <a:schemeClr val="tx1"/>
              </a:solidFill>
            </a:endParaRPr>
          </a:p>
          <a:p>
            <a:r>
              <a:rPr lang="ru-RU" sz="2200" dirty="0" smtClean="0">
                <a:solidFill>
                  <a:schemeClr val="tx1"/>
                </a:solidFill>
              </a:rPr>
              <a:t>В данной работе показано, что отраженная солнечная радиация несет очень важную информацию о поверхностных проявлениях различных динамических процессов в океане, которая может быть использована в различных научных и практических приложениях.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u-RU" dirty="0"/>
              <a:t>Актуальность темы </a:t>
            </a:r>
            <a:r>
              <a:rPr lang="ru-RU" dirty="0" smtClean="0"/>
              <a:t>диссертации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408817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Р</a:t>
            </a:r>
            <a:r>
              <a:rPr lang="ru-RU" dirty="0" smtClean="0">
                <a:solidFill>
                  <a:schemeClr val="tx1"/>
                </a:solidFill>
              </a:rPr>
              <a:t>азработка метода исследования поверхности Океана по спутниковым изображениям солнечного блика, и применение этого метода для исследования нефтяных загрязнений и поверхностных проявлений динамических процессов в Океане.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Цель Исследования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1" y="1371600"/>
            <a:ext cx="8686800" cy="5257800"/>
          </a:xfrm>
        </p:spPr>
        <p:txBody>
          <a:bodyPr>
            <a:noAutofit/>
          </a:bodyPr>
          <a:lstStyle/>
          <a:p>
            <a:r>
              <a:rPr lang="ru-RU" sz="1900" dirty="0" smtClean="0">
                <a:solidFill>
                  <a:schemeClr val="tx1"/>
                </a:solidFill>
              </a:rPr>
              <a:t>разработать метод восстановления пространственных вариаций еднеквадратичного наклона (СКН) морской поверхности по полю яркости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применить разработанный метод для анализа данных спутниковых оптических сканеров </a:t>
            </a:r>
            <a:r>
              <a:rPr lang="en-US" sz="1900" dirty="0" smtClean="0">
                <a:solidFill>
                  <a:schemeClr val="tx1"/>
                </a:solidFill>
              </a:rPr>
              <a:t>MODIS</a:t>
            </a:r>
            <a:r>
              <a:rPr lang="ru-RU" sz="1900" dirty="0" smtClean="0">
                <a:solidFill>
                  <a:schemeClr val="tx1"/>
                </a:solidFill>
              </a:rPr>
              <a:t> и </a:t>
            </a:r>
            <a:r>
              <a:rPr lang="en-US" sz="1900" dirty="0" smtClean="0">
                <a:solidFill>
                  <a:schemeClr val="tx1"/>
                </a:solidFill>
              </a:rPr>
              <a:t>MERIS</a:t>
            </a:r>
            <a:r>
              <a:rPr lang="ru-RU" sz="1900" dirty="0" smtClean="0">
                <a:solidFill>
                  <a:schemeClr val="tx1"/>
                </a:solidFill>
              </a:rPr>
              <a:t>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поверхностные проявления биологических и нефтяных сликов в солнечном блике и в поле СКН морской поверхности, а также исследовать подобие и отличия аномалий «шероховатости» морской поверхности в сликах, измеряемых оптическими и радиолокационными методами;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особенности проявления внутренних волн и мезомасштабных течений на морской поверхности по изображениям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связь аномалий характристик «шероховатости» морской поверхности с параметрами мезомасштабных течений на основе синергетического анализа оптических и радиолокационных изображений;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создать специализированное программно-математическое обеспечение, сопровождающее разработанные методы.</a:t>
            </a:r>
            <a:endParaRPr lang="en-US" sz="1900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Задачи</a:t>
            </a:r>
            <a:r>
              <a:rPr lang="en-US" dirty="0" smtClean="0"/>
              <a:t> И</a:t>
            </a:r>
            <a:r>
              <a:rPr lang="ru-RU" dirty="0" smtClean="0"/>
              <a:t>сследования</a:t>
            </a:r>
            <a:endParaRPr lang="en-US" dirty="0"/>
          </a:p>
        </p:txBody>
      </p:sp>
    </p:spTree>
    <p:extLst>
      <p:ext uri="{BB962C8B-B14F-4D97-AF65-F5344CB8AC3E}">
        <p14:creationId xmlns=""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501" y="1752600"/>
            <a:ext cx="8762999" cy="480060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ClrTx/>
              <a:buSzTx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План</a:t>
            </a:r>
            <a:r>
              <a:rPr lang="en-US" dirty="0" smtClean="0"/>
              <a:t> </a:t>
            </a:r>
            <a:r>
              <a:rPr lang="en-US" dirty="0" err="1" smtClean="0"/>
              <a:t>доклада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\\GALATEA\tethys\Documents\АСПИРАНТУРА\Disser Docs\figs\SevastopolWinter31Dec2008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4040" y="1752600"/>
            <a:ext cx="5155921" cy="3451225"/>
          </a:xfr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dirty="0"/>
              <a:t>Солнечный блик в Севастопольской бухте, 31 декабря 2008г.</a:t>
            </a:r>
            <a:endParaRPr lang="en-US" dirty="0"/>
          </a:p>
        </p:txBody>
      </p:sp>
      <p:sp>
        <p:nvSpPr>
          <p:cNvPr id="3076" name="Прямоугольник 3"/>
          <p:cNvSpPr>
            <a:spLocks noChangeArrowheads="1"/>
          </p:cNvSpPr>
          <p:nvPr/>
        </p:nvSpPr>
        <p:spPr bwMode="auto">
          <a:xfrm>
            <a:off x="0" y="5226784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smtClean="0"/>
              <a:t>В</a:t>
            </a:r>
            <a:r>
              <a:rPr lang="ru-RU" sz="2400" dirty="0" smtClean="0"/>
              <a:t>етер</a:t>
            </a:r>
            <a:r>
              <a:rPr lang="ru-RU" sz="2400" dirty="0"/>
              <a:t>, течения, слики и проходящие суда </a:t>
            </a:r>
            <a:r>
              <a:rPr lang="en-US" sz="2400" dirty="0" err="1" smtClean="0"/>
              <a:t>образуют</a:t>
            </a:r>
            <a:r>
              <a:rPr lang="en-US" sz="2400" dirty="0" smtClean="0"/>
              <a:t> </a:t>
            </a:r>
            <a:r>
              <a:rPr lang="ru-RU" sz="2400" dirty="0" smtClean="0"/>
              <a:t>на </a:t>
            </a:r>
            <a:r>
              <a:rPr lang="ru-RU" sz="2400" dirty="0"/>
              <a:t>морской поверхности </a:t>
            </a:r>
            <a:r>
              <a:rPr lang="ru-RU" sz="2400" dirty="0" smtClean="0"/>
              <a:t>сложную </a:t>
            </a:r>
            <a:r>
              <a:rPr lang="ru-RU" sz="2400" dirty="0"/>
              <a:t>картину зеркальных отражений – множество </a:t>
            </a:r>
            <a:r>
              <a:rPr lang="ru-RU" sz="2400" dirty="0" smtClean="0"/>
              <a:t>солнечныхзайчиков</a:t>
            </a:r>
            <a:r>
              <a:rPr lang="ru-RU" sz="2400" dirty="0"/>
              <a:t>, которые, сливаясь воедино, формируют неподражаемую картину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869</TotalTime>
  <Words>3764</Words>
  <Application>Microsoft Office PowerPoint</Application>
  <PresentationFormat>On-screen Show (4:3)</PresentationFormat>
  <Paragraphs>399</Paragraphs>
  <Slides>46</Slides>
  <Notes>24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46</vt:i4>
      </vt:variant>
    </vt:vector>
  </HeadingPairs>
  <TitlesOfParts>
    <vt:vector size="49" baseType="lpstr">
      <vt:lpstr>Волна</vt:lpstr>
      <vt:lpstr>Equation</vt:lpstr>
      <vt:lpstr>MathType 6.0 Equation</vt:lpstr>
      <vt:lpstr>Солнечный блик как «инструмент» исследования Океана из Космоса</vt:lpstr>
      <vt:lpstr>Актуальность темы диссертации</vt:lpstr>
      <vt:lpstr>Slide 3</vt:lpstr>
      <vt:lpstr>Маска «засвеченных» солнечным бликом данных сканера MODIS</vt:lpstr>
      <vt:lpstr>Актуальность темы диссертации</vt:lpstr>
      <vt:lpstr>Цель Исследования</vt:lpstr>
      <vt:lpstr>Задачи Исследования</vt:lpstr>
      <vt:lpstr>План доклада</vt:lpstr>
      <vt:lpstr>Солнечный блик в Севастопольской бухте, 31 декабря 2008г.</vt:lpstr>
      <vt:lpstr>Блик на снимках MODIS</vt:lpstr>
      <vt:lpstr>Используемые данные</vt:lpstr>
      <vt:lpstr>Классическая задача рассеяния Cox &amp; Munk, 1954.</vt:lpstr>
      <vt:lpstr>Вариации СКН на внутренних масштабах блика (1 – 10 км)</vt:lpstr>
      <vt:lpstr>Особенности формирования изображений MERIS и MODIS</vt:lpstr>
      <vt:lpstr>Метод восстановления пространственных вариаций СКН</vt:lpstr>
      <vt:lpstr>Пример моделирования солнечного блика с передаточной функцией для изотропной Гауссовой функции ПРВ</vt:lpstr>
      <vt:lpstr>Примеры работы алгоритма</vt:lpstr>
      <vt:lpstr>Процедура восстановления СКН</vt:lpstr>
      <vt:lpstr>Грифоны Пример Мексиканского залива</vt:lpstr>
      <vt:lpstr>Контрасты СКН нефтяных сликов</vt:lpstr>
      <vt:lpstr>Применение подхода к нефтяным разливам пример Deepwater Horizon</vt:lpstr>
      <vt:lpstr>Разработанный метод применен для количественного анализа поверхностных проявлений нефтяного загрязнения в Мексиканском заливе</vt:lpstr>
      <vt:lpstr>Применение алгоритма</vt:lpstr>
      <vt:lpstr>Контрасты СКН</vt:lpstr>
      <vt:lpstr>Синергетика с  ASAR</vt:lpstr>
      <vt:lpstr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 </vt:lpstr>
      <vt:lpstr>Slide 27</vt:lpstr>
      <vt:lpstr>Для исследования природы РСА контрастов необходима информация о поле течений. Восстановление течений по полям ТПО </vt:lpstr>
      <vt:lpstr>Восстановление поверхностных течений океана по данным поверхностной температуры (ТПО)</vt:lpstr>
      <vt:lpstr>Пример восстановления поля завихренности мезомасштабных течений по данным ТПО</vt:lpstr>
      <vt:lpstr>Восстановление вторичной агеострофической циркуляции за счёт взаимодействия КГТ с Экмановскими течениями Klein and Hua, 1990)</vt:lpstr>
      <vt:lpstr>Восстановленные поля течений</vt:lpstr>
      <vt:lpstr>Сопоставление РСА контрастов с полем дивергенции</vt:lpstr>
      <vt:lpstr>Сопоставление фрагментов РСА контрастов с полем дивергенции </vt:lpstr>
      <vt:lpstr>Сопоставление поверхностных проявлений пары вихрей </vt:lpstr>
      <vt:lpstr>Моделирование РСА проявлений мезомасштабных течений </vt:lpstr>
      <vt:lpstr>RIM Симуляции поверхностных особенностей </vt:lpstr>
      <vt:lpstr>Slide 38</vt:lpstr>
      <vt:lpstr>Механизм проявления</vt:lpstr>
      <vt:lpstr>Положения, выносимые на защиту</vt:lpstr>
      <vt:lpstr>Апробация работы и публикации</vt:lpstr>
      <vt:lpstr>Апробация работы и публикации</vt:lpstr>
      <vt:lpstr>Список работ, опубликованных по теме диссертации</vt:lpstr>
      <vt:lpstr>Список работ, опубликованных по теме диссертации</vt:lpstr>
      <vt:lpstr>Благодарности</vt:lpstr>
      <vt:lpstr>Методология синергетического исследования поверхности Океана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VIRTUAL7</dc:creator>
  <cp:lastModifiedBy>Alexander Myasoedov</cp:lastModifiedBy>
  <cp:revision>128</cp:revision>
  <dcterms:created xsi:type="dcterms:W3CDTF">2013-02-18T08:15:14Z</dcterms:created>
  <dcterms:modified xsi:type="dcterms:W3CDTF">2014-04-02T14:59:46Z</dcterms:modified>
</cp:coreProperties>
</file>